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78" r:id="rId6"/>
    <p:sldId id="283" r:id="rId7"/>
    <p:sldId id="261" r:id="rId8"/>
    <p:sldId id="262" r:id="rId9"/>
    <p:sldId id="279" r:id="rId10"/>
    <p:sldId id="280" r:id="rId11"/>
    <p:sldId id="277" r:id="rId12"/>
    <p:sldId id="271" r:id="rId13"/>
    <p:sldId id="273" r:id="rId14"/>
    <p:sldId id="263" r:id="rId15"/>
    <p:sldId id="274" r:id="rId16"/>
    <p:sldId id="281" r:id="rId17"/>
    <p:sldId id="275" r:id="rId18"/>
    <p:sldId id="264" r:id="rId19"/>
    <p:sldId id="265" r:id="rId20"/>
    <p:sldId id="282" r:id="rId21"/>
    <p:sldId id="270"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206" autoAdjust="0"/>
  </p:normalViewPr>
  <p:slideViewPr>
    <p:cSldViewPr snapToGrid="0">
      <p:cViewPr varScale="1">
        <p:scale>
          <a:sx n="112" d="100"/>
          <a:sy n="112"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29E2F7-3961-431A-B3A2-4E7B075980F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4D33488-D317-48E6-9B22-F67961130001}">
      <dgm:prSet/>
      <dgm:spPr>
        <a:solidFill>
          <a:schemeClr val="accent2"/>
        </a:solidFill>
      </dgm:spPr>
      <dgm:t>
        <a:bodyPr/>
        <a:lstStyle/>
        <a:p>
          <a:r>
            <a:rPr lang="en-US" b="1" dirty="0">
              <a:latin typeface="Bahnschrift" panose="020B0502040204020203" pitchFamily="34" charset="0"/>
            </a:rPr>
            <a:t>AI and Digital Twins</a:t>
          </a:r>
          <a:endParaRPr lang="en-US" dirty="0">
            <a:latin typeface="Bahnschrift" panose="020B0502040204020203" pitchFamily="34" charset="0"/>
          </a:endParaRPr>
        </a:p>
      </dgm:t>
    </dgm:pt>
    <dgm:pt modelId="{312626C5-5AA7-41A2-A8C6-BA87430FB1AD}" type="parTrans" cxnId="{D8C1CC83-A701-4FC7-A0BB-26375FAA9A8C}">
      <dgm:prSet/>
      <dgm:spPr/>
      <dgm:t>
        <a:bodyPr/>
        <a:lstStyle/>
        <a:p>
          <a:endParaRPr lang="en-US"/>
        </a:p>
      </dgm:t>
    </dgm:pt>
    <dgm:pt modelId="{5167A287-AD99-4D63-AB52-2A03BFE758F6}" type="sibTrans" cxnId="{D8C1CC83-A701-4FC7-A0BB-26375FAA9A8C}">
      <dgm:prSet/>
      <dgm:spPr/>
      <dgm:t>
        <a:bodyPr/>
        <a:lstStyle/>
        <a:p>
          <a:endParaRPr lang="en-US"/>
        </a:p>
      </dgm:t>
    </dgm:pt>
    <dgm:pt modelId="{29F6FCF1-43E6-48B4-BC94-A7654A3047F7}">
      <dgm:prSet/>
      <dgm:spPr/>
      <dgm:t>
        <a:bodyPr/>
        <a:lstStyle/>
        <a:p>
          <a:r>
            <a:rPr lang="en-US" dirty="0">
              <a:latin typeface="Bahnschrift" panose="020B0502040204020203" pitchFamily="34" charset="0"/>
            </a:rPr>
            <a:t>Mutualist relation; both contribute to each other</a:t>
          </a:r>
        </a:p>
      </dgm:t>
    </dgm:pt>
    <dgm:pt modelId="{525DFE3B-911D-4809-9391-6541EFF7B456}" type="parTrans" cxnId="{7CD96E8A-7C36-4CE3-AF0D-5F8D22E93C14}">
      <dgm:prSet/>
      <dgm:spPr/>
      <dgm:t>
        <a:bodyPr/>
        <a:lstStyle/>
        <a:p>
          <a:endParaRPr lang="en-US"/>
        </a:p>
      </dgm:t>
    </dgm:pt>
    <dgm:pt modelId="{E4D1CEE6-AAC1-435E-B381-2B977C88648D}" type="sibTrans" cxnId="{7CD96E8A-7C36-4CE3-AF0D-5F8D22E93C14}">
      <dgm:prSet/>
      <dgm:spPr/>
      <dgm:t>
        <a:bodyPr/>
        <a:lstStyle/>
        <a:p>
          <a:endParaRPr lang="en-US"/>
        </a:p>
      </dgm:t>
    </dgm:pt>
    <dgm:pt modelId="{B1B94A52-0138-4011-9D63-C5D2C4CA20F6}">
      <dgm:prSet/>
      <dgm:spPr>
        <a:solidFill>
          <a:schemeClr val="accent2"/>
        </a:solidFill>
      </dgm:spPr>
      <dgm:t>
        <a:bodyPr/>
        <a:lstStyle/>
        <a:p>
          <a:r>
            <a:rPr lang="en-US" b="1" dirty="0">
              <a:latin typeface="Bahnschrift" panose="020B0502040204020203" pitchFamily="34" charset="0"/>
            </a:rPr>
            <a:t>Digital Twins</a:t>
          </a:r>
          <a:endParaRPr lang="en-US" dirty="0">
            <a:latin typeface="Bahnschrift" panose="020B0502040204020203" pitchFamily="34" charset="0"/>
          </a:endParaRPr>
        </a:p>
      </dgm:t>
    </dgm:pt>
    <dgm:pt modelId="{3DBE3362-15A9-4BCC-86B0-A0D34EAE6FE5}" type="parTrans" cxnId="{8584D30E-006C-4F55-A880-95C2E3C52C77}">
      <dgm:prSet/>
      <dgm:spPr/>
      <dgm:t>
        <a:bodyPr/>
        <a:lstStyle/>
        <a:p>
          <a:endParaRPr lang="en-US"/>
        </a:p>
      </dgm:t>
    </dgm:pt>
    <dgm:pt modelId="{ACAE0107-18FA-4B4E-9559-996D4288AC08}" type="sibTrans" cxnId="{8584D30E-006C-4F55-A880-95C2E3C52C77}">
      <dgm:prSet/>
      <dgm:spPr/>
      <dgm:t>
        <a:bodyPr/>
        <a:lstStyle/>
        <a:p>
          <a:endParaRPr lang="en-US"/>
        </a:p>
      </dgm:t>
    </dgm:pt>
    <dgm:pt modelId="{716CD66E-175C-4F89-BB07-561059458A64}">
      <dgm:prSet/>
      <dgm:spPr/>
      <dgm:t>
        <a:bodyPr/>
        <a:lstStyle/>
        <a:p>
          <a:r>
            <a:rPr lang="en-US" dirty="0">
              <a:latin typeface="Bahnschrift" panose="020B0502040204020203" pitchFamily="34" charset="0"/>
            </a:rPr>
            <a:t>Can generate simulated data to train data-hungry AI models.</a:t>
          </a:r>
        </a:p>
      </dgm:t>
    </dgm:pt>
    <dgm:pt modelId="{949E041E-E817-4168-ACDD-154D7F256AB9}" type="parTrans" cxnId="{71CFDAE3-DEAE-4778-82C5-967C7B71F71B}">
      <dgm:prSet/>
      <dgm:spPr/>
      <dgm:t>
        <a:bodyPr/>
        <a:lstStyle/>
        <a:p>
          <a:endParaRPr lang="en-US"/>
        </a:p>
      </dgm:t>
    </dgm:pt>
    <dgm:pt modelId="{FC0CF9F3-540B-4DB5-AFEC-BAFF087239F9}" type="sibTrans" cxnId="{71CFDAE3-DEAE-4778-82C5-967C7B71F71B}">
      <dgm:prSet/>
      <dgm:spPr/>
      <dgm:t>
        <a:bodyPr/>
        <a:lstStyle/>
        <a:p>
          <a:endParaRPr lang="en-US"/>
        </a:p>
      </dgm:t>
    </dgm:pt>
    <dgm:pt modelId="{95410AB6-8FF2-4711-94A5-9CB7EFFDF263}">
      <dgm:prSet/>
      <dgm:spPr/>
      <dgm:t>
        <a:bodyPr/>
        <a:lstStyle/>
        <a:p>
          <a:r>
            <a:rPr lang="en-US" dirty="0">
              <a:latin typeface="Bahnschrift" panose="020B0502040204020203" pitchFamily="34" charset="0"/>
            </a:rPr>
            <a:t>Can virtually create an environment for AI test scenarios</a:t>
          </a:r>
        </a:p>
      </dgm:t>
    </dgm:pt>
    <dgm:pt modelId="{9FF9679D-C298-4412-BE86-5D3E29910DCD}" type="parTrans" cxnId="{973236BA-4837-4E05-A2C8-031BBE44DC9F}">
      <dgm:prSet/>
      <dgm:spPr/>
      <dgm:t>
        <a:bodyPr/>
        <a:lstStyle/>
        <a:p>
          <a:endParaRPr lang="en-US"/>
        </a:p>
      </dgm:t>
    </dgm:pt>
    <dgm:pt modelId="{3599AF15-3A4A-4BDA-9061-F1015255A94A}" type="sibTrans" cxnId="{973236BA-4837-4E05-A2C8-031BBE44DC9F}">
      <dgm:prSet/>
      <dgm:spPr/>
      <dgm:t>
        <a:bodyPr/>
        <a:lstStyle/>
        <a:p>
          <a:endParaRPr lang="en-US"/>
        </a:p>
      </dgm:t>
    </dgm:pt>
    <dgm:pt modelId="{A9382D10-9F98-4491-8BB9-97DC4F484098}">
      <dgm:prSet/>
      <dgm:spPr>
        <a:solidFill>
          <a:schemeClr val="accent2"/>
        </a:solidFill>
      </dgm:spPr>
      <dgm:t>
        <a:bodyPr/>
        <a:lstStyle/>
        <a:p>
          <a:r>
            <a:rPr lang="en-US" b="1" dirty="0">
              <a:latin typeface="Bahnschrift" panose="020B0502040204020203" pitchFamily="34" charset="0"/>
            </a:rPr>
            <a:t>Artificial Intelligence</a:t>
          </a:r>
          <a:endParaRPr lang="en-US" dirty="0">
            <a:latin typeface="Bahnschrift" panose="020B0502040204020203" pitchFamily="34" charset="0"/>
          </a:endParaRPr>
        </a:p>
      </dgm:t>
    </dgm:pt>
    <dgm:pt modelId="{F8294835-B3B0-408B-8065-C3521956558D}" type="parTrans" cxnId="{7D53C460-5C37-49A7-97FE-7E06A5CB4935}">
      <dgm:prSet/>
      <dgm:spPr/>
      <dgm:t>
        <a:bodyPr/>
        <a:lstStyle/>
        <a:p>
          <a:endParaRPr lang="en-US"/>
        </a:p>
      </dgm:t>
    </dgm:pt>
    <dgm:pt modelId="{63A05945-86E4-4CE2-8410-30D2666623DC}" type="sibTrans" cxnId="{7D53C460-5C37-49A7-97FE-7E06A5CB4935}">
      <dgm:prSet/>
      <dgm:spPr/>
      <dgm:t>
        <a:bodyPr/>
        <a:lstStyle/>
        <a:p>
          <a:endParaRPr lang="en-US"/>
        </a:p>
      </dgm:t>
    </dgm:pt>
    <dgm:pt modelId="{95A76702-8596-468D-9B1D-EC7D4E7B6332}">
      <dgm:prSet/>
      <dgm:spPr/>
      <dgm:t>
        <a:bodyPr/>
        <a:lstStyle/>
        <a:p>
          <a:r>
            <a:rPr lang="en-US" dirty="0">
              <a:latin typeface="Bahnschrift" panose="020B0502040204020203" pitchFamily="34" charset="0"/>
            </a:rPr>
            <a:t>Used to process large amounts of data collected from digital twins</a:t>
          </a:r>
        </a:p>
      </dgm:t>
    </dgm:pt>
    <dgm:pt modelId="{5D2C78A8-1EC7-4FC4-9FBA-FC720DD9251D}" type="parTrans" cxnId="{01785127-93A5-42A6-8CEA-7461A38A8D59}">
      <dgm:prSet/>
      <dgm:spPr/>
      <dgm:t>
        <a:bodyPr/>
        <a:lstStyle/>
        <a:p>
          <a:endParaRPr lang="en-US"/>
        </a:p>
      </dgm:t>
    </dgm:pt>
    <dgm:pt modelId="{1285EFBE-A3BA-487E-81F9-80FA03D239FC}" type="sibTrans" cxnId="{01785127-93A5-42A6-8CEA-7461A38A8D59}">
      <dgm:prSet/>
      <dgm:spPr/>
      <dgm:t>
        <a:bodyPr/>
        <a:lstStyle/>
        <a:p>
          <a:endParaRPr lang="en-US"/>
        </a:p>
      </dgm:t>
    </dgm:pt>
    <dgm:pt modelId="{AC2A7349-FF3B-4387-9558-B1AFE0637B2E}">
      <dgm:prSet/>
      <dgm:spPr/>
      <dgm:t>
        <a:bodyPr/>
        <a:lstStyle/>
        <a:p>
          <a:r>
            <a:rPr lang="en-US" dirty="0">
              <a:latin typeface="Bahnschrift" panose="020B0502040204020203" pitchFamily="34" charset="0"/>
            </a:rPr>
            <a:t>Can accelerate the design process by evaluating many alternatives</a:t>
          </a:r>
        </a:p>
      </dgm:t>
    </dgm:pt>
    <dgm:pt modelId="{02E2BE14-5142-443B-BDC0-205D7A8E8C23}" type="parTrans" cxnId="{2FE7B4C7-EB6C-4917-BCDD-DA2F95DD923B}">
      <dgm:prSet/>
      <dgm:spPr/>
      <dgm:t>
        <a:bodyPr/>
        <a:lstStyle/>
        <a:p>
          <a:endParaRPr lang="en-US"/>
        </a:p>
      </dgm:t>
    </dgm:pt>
    <dgm:pt modelId="{BEE33A4E-E353-49CC-AE77-D7C0A9946DD6}" type="sibTrans" cxnId="{2FE7B4C7-EB6C-4917-BCDD-DA2F95DD923B}">
      <dgm:prSet/>
      <dgm:spPr/>
      <dgm:t>
        <a:bodyPr/>
        <a:lstStyle/>
        <a:p>
          <a:endParaRPr lang="en-US"/>
        </a:p>
      </dgm:t>
    </dgm:pt>
    <dgm:pt modelId="{FCEA3D17-E499-4E08-8198-51E3197CCF5F}" type="pres">
      <dgm:prSet presAssocID="{0429E2F7-3961-431A-B3A2-4E7B075980F9}" presName="linear" presStyleCnt="0">
        <dgm:presLayoutVars>
          <dgm:dir/>
          <dgm:animLvl val="lvl"/>
          <dgm:resizeHandles val="exact"/>
        </dgm:presLayoutVars>
      </dgm:prSet>
      <dgm:spPr/>
    </dgm:pt>
    <dgm:pt modelId="{7EA00F31-A0AA-4DB9-95BE-88292992D74D}" type="pres">
      <dgm:prSet presAssocID="{C4D33488-D317-48E6-9B22-F67961130001}" presName="parentLin" presStyleCnt="0"/>
      <dgm:spPr/>
    </dgm:pt>
    <dgm:pt modelId="{58C13B70-2613-4C7F-B7A0-DFB35820A745}" type="pres">
      <dgm:prSet presAssocID="{C4D33488-D317-48E6-9B22-F67961130001}" presName="parentLeftMargin" presStyleLbl="node1" presStyleIdx="0" presStyleCnt="3"/>
      <dgm:spPr/>
    </dgm:pt>
    <dgm:pt modelId="{2842B567-FDCB-4E69-9B9E-146BEA469DC5}" type="pres">
      <dgm:prSet presAssocID="{C4D33488-D317-48E6-9B22-F67961130001}" presName="parentText" presStyleLbl="node1" presStyleIdx="0" presStyleCnt="3">
        <dgm:presLayoutVars>
          <dgm:chMax val="0"/>
          <dgm:bulletEnabled val="1"/>
        </dgm:presLayoutVars>
      </dgm:prSet>
      <dgm:spPr/>
    </dgm:pt>
    <dgm:pt modelId="{87176687-783E-496E-A249-EC616FBA9558}" type="pres">
      <dgm:prSet presAssocID="{C4D33488-D317-48E6-9B22-F67961130001}" presName="negativeSpace" presStyleCnt="0"/>
      <dgm:spPr/>
    </dgm:pt>
    <dgm:pt modelId="{6CF02F5B-1668-4EB5-9914-4A682C4ED705}" type="pres">
      <dgm:prSet presAssocID="{C4D33488-D317-48E6-9B22-F67961130001}" presName="childText" presStyleLbl="conFgAcc1" presStyleIdx="0" presStyleCnt="3">
        <dgm:presLayoutVars>
          <dgm:bulletEnabled val="1"/>
        </dgm:presLayoutVars>
      </dgm:prSet>
      <dgm:spPr/>
    </dgm:pt>
    <dgm:pt modelId="{E6A22EDE-3087-49ED-B3A4-EF851223AE3B}" type="pres">
      <dgm:prSet presAssocID="{5167A287-AD99-4D63-AB52-2A03BFE758F6}" presName="spaceBetweenRectangles" presStyleCnt="0"/>
      <dgm:spPr/>
    </dgm:pt>
    <dgm:pt modelId="{990C4DA3-9B10-458D-8288-0880B4674603}" type="pres">
      <dgm:prSet presAssocID="{B1B94A52-0138-4011-9D63-C5D2C4CA20F6}" presName="parentLin" presStyleCnt="0"/>
      <dgm:spPr/>
    </dgm:pt>
    <dgm:pt modelId="{300282A7-410E-47FB-91D2-B9422D2FC228}" type="pres">
      <dgm:prSet presAssocID="{B1B94A52-0138-4011-9D63-C5D2C4CA20F6}" presName="parentLeftMargin" presStyleLbl="node1" presStyleIdx="0" presStyleCnt="3"/>
      <dgm:spPr/>
    </dgm:pt>
    <dgm:pt modelId="{38B8ADB5-1ED6-4AD3-94B6-8C8201499DAD}" type="pres">
      <dgm:prSet presAssocID="{B1B94A52-0138-4011-9D63-C5D2C4CA20F6}" presName="parentText" presStyleLbl="node1" presStyleIdx="1" presStyleCnt="3">
        <dgm:presLayoutVars>
          <dgm:chMax val="0"/>
          <dgm:bulletEnabled val="1"/>
        </dgm:presLayoutVars>
      </dgm:prSet>
      <dgm:spPr/>
    </dgm:pt>
    <dgm:pt modelId="{C6CDA6B8-D09E-4200-9568-0B0CF5B5FB96}" type="pres">
      <dgm:prSet presAssocID="{B1B94A52-0138-4011-9D63-C5D2C4CA20F6}" presName="negativeSpace" presStyleCnt="0"/>
      <dgm:spPr/>
    </dgm:pt>
    <dgm:pt modelId="{89DC2AF6-ECF2-468A-A26F-D4A863D625D0}" type="pres">
      <dgm:prSet presAssocID="{B1B94A52-0138-4011-9D63-C5D2C4CA20F6}" presName="childText" presStyleLbl="conFgAcc1" presStyleIdx="1" presStyleCnt="3">
        <dgm:presLayoutVars>
          <dgm:bulletEnabled val="1"/>
        </dgm:presLayoutVars>
      </dgm:prSet>
      <dgm:spPr/>
    </dgm:pt>
    <dgm:pt modelId="{23A52EB1-D12E-44D0-90D0-806776C9DC01}" type="pres">
      <dgm:prSet presAssocID="{ACAE0107-18FA-4B4E-9559-996D4288AC08}" presName="spaceBetweenRectangles" presStyleCnt="0"/>
      <dgm:spPr/>
    </dgm:pt>
    <dgm:pt modelId="{E800C40D-A445-44F9-B775-BEC9CF012B28}" type="pres">
      <dgm:prSet presAssocID="{A9382D10-9F98-4491-8BB9-97DC4F484098}" presName="parentLin" presStyleCnt="0"/>
      <dgm:spPr/>
    </dgm:pt>
    <dgm:pt modelId="{8B182B82-ADF3-4A48-9B60-F98D0E90B654}" type="pres">
      <dgm:prSet presAssocID="{A9382D10-9F98-4491-8BB9-97DC4F484098}" presName="parentLeftMargin" presStyleLbl="node1" presStyleIdx="1" presStyleCnt="3"/>
      <dgm:spPr/>
    </dgm:pt>
    <dgm:pt modelId="{978517B1-FD98-4B4B-9BA0-3C0023CE67C0}" type="pres">
      <dgm:prSet presAssocID="{A9382D10-9F98-4491-8BB9-97DC4F484098}" presName="parentText" presStyleLbl="node1" presStyleIdx="2" presStyleCnt="3">
        <dgm:presLayoutVars>
          <dgm:chMax val="0"/>
          <dgm:bulletEnabled val="1"/>
        </dgm:presLayoutVars>
      </dgm:prSet>
      <dgm:spPr/>
    </dgm:pt>
    <dgm:pt modelId="{53CBA7A4-79CB-4C61-8074-01F7BA44F3F8}" type="pres">
      <dgm:prSet presAssocID="{A9382D10-9F98-4491-8BB9-97DC4F484098}" presName="negativeSpace" presStyleCnt="0"/>
      <dgm:spPr/>
    </dgm:pt>
    <dgm:pt modelId="{8B5576F2-B21D-4EE0-AFD8-84AF954FAC90}" type="pres">
      <dgm:prSet presAssocID="{A9382D10-9F98-4491-8BB9-97DC4F484098}" presName="childText" presStyleLbl="conFgAcc1" presStyleIdx="2" presStyleCnt="3">
        <dgm:presLayoutVars>
          <dgm:bulletEnabled val="1"/>
        </dgm:presLayoutVars>
      </dgm:prSet>
      <dgm:spPr/>
    </dgm:pt>
  </dgm:ptLst>
  <dgm:cxnLst>
    <dgm:cxn modelId="{8584D30E-006C-4F55-A880-95C2E3C52C77}" srcId="{0429E2F7-3961-431A-B3A2-4E7B075980F9}" destId="{B1B94A52-0138-4011-9D63-C5D2C4CA20F6}" srcOrd="1" destOrd="0" parTransId="{3DBE3362-15A9-4BCC-86B0-A0D34EAE6FE5}" sibTransId="{ACAE0107-18FA-4B4E-9559-996D4288AC08}"/>
    <dgm:cxn modelId="{01785127-93A5-42A6-8CEA-7461A38A8D59}" srcId="{A9382D10-9F98-4491-8BB9-97DC4F484098}" destId="{95A76702-8596-468D-9B1D-EC7D4E7B6332}" srcOrd="0" destOrd="0" parTransId="{5D2C78A8-1EC7-4FC4-9FBA-FC720DD9251D}" sibTransId="{1285EFBE-A3BA-487E-81F9-80FA03D239FC}"/>
    <dgm:cxn modelId="{09C0D740-136B-4C34-AE66-AC933083F81A}" type="presOf" srcId="{29F6FCF1-43E6-48B4-BC94-A7654A3047F7}" destId="{6CF02F5B-1668-4EB5-9914-4A682C4ED705}" srcOrd="0" destOrd="0" presId="urn:microsoft.com/office/officeart/2005/8/layout/list1"/>
    <dgm:cxn modelId="{7D53C460-5C37-49A7-97FE-7E06A5CB4935}" srcId="{0429E2F7-3961-431A-B3A2-4E7B075980F9}" destId="{A9382D10-9F98-4491-8BB9-97DC4F484098}" srcOrd="2" destOrd="0" parTransId="{F8294835-B3B0-408B-8065-C3521956558D}" sibTransId="{63A05945-86E4-4CE2-8410-30D2666623DC}"/>
    <dgm:cxn modelId="{AAA2136B-6604-43E4-A133-71E55B77BA82}" type="presOf" srcId="{A9382D10-9F98-4491-8BB9-97DC4F484098}" destId="{978517B1-FD98-4B4B-9BA0-3C0023CE67C0}" srcOrd="1" destOrd="0" presId="urn:microsoft.com/office/officeart/2005/8/layout/list1"/>
    <dgm:cxn modelId="{657EB67C-18F7-4545-9C35-2A607F092604}" type="presOf" srcId="{716CD66E-175C-4F89-BB07-561059458A64}" destId="{89DC2AF6-ECF2-468A-A26F-D4A863D625D0}" srcOrd="0" destOrd="0" presId="urn:microsoft.com/office/officeart/2005/8/layout/list1"/>
    <dgm:cxn modelId="{96385B7D-0105-4002-8551-96DE8E3AF0D6}" type="presOf" srcId="{B1B94A52-0138-4011-9D63-C5D2C4CA20F6}" destId="{300282A7-410E-47FB-91D2-B9422D2FC228}" srcOrd="0" destOrd="0" presId="urn:microsoft.com/office/officeart/2005/8/layout/list1"/>
    <dgm:cxn modelId="{FA2CD981-5B90-441D-B299-C5539D7E573C}" type="presOf" srcId="{A9382D10-9F98-4491-8BB9-97DC4F484098}" destId="{8B182B82-ADF3-4A48-9B60-F98D0E90B654}" srcOrd="0" destOrd="0" presId="urn:microsoft.com/office/officeart/2005/8/layout/list1"/>
    <dgm:cxn modelId="{D8C1CC83-A701-4FC7-A0BB-26375FAA9A8C}" srcId="{0429E2F7-3961-431A-B3A2-4E7B075980F9}" destId="{C4D33488-D317-48E6-9B22-F67961130001}" srcOrd="0" destOrd="0" parTransId="{312626C5-5AA7-41A2-A8C6-BA87430FB1AD}" sibTransId="{5167A287-AD99-4D63-AB52-2A03BFE758F6}"/>
    <dgm:cxn modelId="{7CD96E8A-7C36-4CE3-AF0D-5F8D22E93C14}" srcId="{C4D33488-D317-48E6-9B22-F67961130001}" destId="{29F6FCF1-43E6-48B4-BC94-A7654A3047F7}" srcOrd="0" destOrd="0" parTransId="{525DFE3B-911D-4809-9391-6541EFF7B456}" sibTransId="{E4D1CEE6-AAC1-435E-B381-2B977C88648D}"/>
    <dgm:cxn modelId="{A74341A3-A630-44C3-BF30-4E3E26EAC853}" type="presOf" srcId="{AC2A7349-FF3B-4387-9558-B1AFE0637B2E}" destId="{8B5576F2-B21D-4EE0-AFD8-84AF954FAC90}" srcOrd="0" destOrd="1" presId="urn:microsoft.com/office/officeart/2005/8/layout/list1"/>
    <dgm:cxn modelId="{B4F151AC-015C-491A-A4B4-6D1902E49EFD}" type="presOf" srcId="{C4D33488-D317-48E6-9B22-F67961130001}" destId="{58C13B70-2613-4C7F-B7A0-DFB35820A745}" srcOrd="0" destOrd="0" presId="urn:microsoft.com/office/officeart/2005/8/layout/list1"/>
    <dgm:cxn modelId="{B17784AD-B2D0-4979-A5D1-E1D6CA9BA94C}" type="presOf" srcId="{95A76702-8596-468D-9B1D-EC7D4E7B6332}" destId="{8B5576F2-B21D-4EE0-AFD8-84AF954FAC90}" srcOrd="0" destOrd="0" presId="urn:microsoft.com/office/officeart/2005/8/layout/list1"/>
    <dgm:cxn modelId="{2015BBB3-06B8-4ECB-9C70-63CE0005E753}" type="presOf" srcId="{0429E2F7-3961-431A-B3A2-4E7B075980F9}" destId="{FCEA3D17-E499-4E08-8198-51E3197CCF5F}" srcOrd="0" destOrd="0" presId="urn:microsoft.com/office/officeart/2005/8/layout/list1"/>
    <dgm:cxn modelId="{973236BA-4837-4E05-A2C8-031BBE44DC9F}" srcId="{B1B94A52-0138-4011-9D63-C5D2C4CA20F6}" destId="{95410AB6-8FF2-4711-94A5-9CB7EFFDF263}" srcOrd="1" destOrd="0" parTransId="{9FF9679D-C298-4412-BE86-5D3E29910DCD}" sibTransId="{3599AF15-3A4A-4BDA-9061-F1015255A94A}"/>
    <dgm:cxn modelId="{2FE7B4C7-EB6C-4917-BCDD-DA2F95DD923B}" srcId="{A9382D10-9F98-4491-8BB9-97DC4F484098}" destId="{AC2A7349-FF3B-4387-9558-B1AFE0637B2E}" srcOrd="1" destOrd="0" parTransId="{02E2BE14-5142-443B-BDC0-205D7A8E8C23}" sibTransId="{BEE33A4E-E353-49CC-AE77-D7C0A9946DD6}"/>
    <dgm:cxn modelId="{66AB8DCA-C5B2-417B-8242-371D16FA14A1}" type="presOf" srcId="{95410AB6-8FF2-4711-94A5-9CB7EFFDF263}" destId="{89DC2AF6-ECF2-468A-A26F-D4A863D625D0}" srcOrd="0" destOrd="1" presId="urn:microsoft.com/office/officeart/2005/8/layout/list1"/>
    <dgm:cxn modelId="{522A5FE0-87B2-4191-BDF7-25B707D08B3E}" type="presOf" srcId="{C4D33488-D317-48E6-9B22-F67961130001}" destId="{2842B567-FDCB-4E69-9B9E-146BEA469DC5}" srcOrd="1" destOrd="0" presId="urn:microsoft.com/office/officeart/2005/8/layout/list1"/>
    <dgm:cxn modelId="{7BB31CE1-34F5-4E32-AF11-002C70082198}" type="presOf" srcId="{B1B94A52-0138-4011-9D63-C5D2C4CA20F6}" destId="{38B8ADB5-1ED6-4AD3-94B6-8C8201499DAD}" srcOrd="1" destOrd="0" presId="urn:microsoft.com/office/officeart/2005/8/layout/list1"/>
    <dgm:cxn modelId="{71CFDAE3-DEAE-4778-82C5-967C7B71F71B}" srcId="{B1B94A52-0138-4011-9D63-C5D2C4CA20F6}" destId="{716CD66E-175C-4F89-BB07-561059458A64}" srcOrd="0" destOrd="0" parTransId="{949E041E-E817-4168-ACDD-154D7F256AB9}" sibTransId="{FC0CF9F3-540B-4DB5-AFEC-BAFF087239F9}"/>
    <dgm:cxn modelId="{735E61D3-E504-41C5-9EBE-0636DD8AFBFC}" type="presParOf" srcId="{FCEA3D17-E499-4E08-8198-51E3197CCF5F}" destId="{7EA00F31-A0AA-4DB9-95BE-88292992D74D}" srcOrd="0" destOrd="0" presId="urn:microsoft.com/office/officeart/2005/8/layout/list1"/>
    <dgm:cxn modelId="{ED0EB08C-4FFD-462F-85E4-3F2C4F518D78}" type="presParOf" srcId="{7EA00F31-A0AA-4DB9-95BE-88292992D74D}" destId="{58C13B70-2613-4C7F-B7A0-DFB35820A745}" srcOrd="0" destOrd="0" presId="urn:microsoft.com/office/officeart/2005/8/layout/list1"/>
    <dgm:cxn modelId="{3A0D618B-6FCE-4B08-B6AA-120741324BB9}" type="presParOf" srcId="{7EA00F31-A0AA-4DB9-95BE-88292992D74D}" destId="{2842B567-FDCB-4E69-9B9E-146BEA469DC5}" srcOrd="1" destOrd="0" presId="urn:microsoft.com/office/officeart/2005/8/layout/list1"/>
    <dgm:cxn modelId="{7539DFFB-F7E7-4569-8A8D-36748262A2D5}" type="presParOf" srcId="{FCEA3D17-E499-4E08-8198-51E3197CCF5F}" destId="{87176687-783E-496E-A249-EC616FBA9558}" srcOrd="1" destOrd="0" presId="urn:microsoft.com/office/officeart/2005/8/layout/list1"/>
    <dgm:cxn modelId="{5584D295-0AF9-4961-B6E4-4BA86ABB28E2}" type="presParOf" srcId="{FCEA3D17-E499-4E08-8198-51E3197CCF5F}" destId="{6CF02F5B-1668-4EB5-9914-4A682C4ED705}" srcOrd="2" destOrd="0" presId="urn:microsoft.com/office/officeart/2005/8/layout/list1"/>
    <dgm:cxn modelId="{222D5030-608F-4EDD-A2CF-4A6836EC10AC}" type="presParOf" srcId="{FCEA3D17-E499-4E08-8198-51E3197CCF5F}" destId="{E6A22EDE-3087-49ED-B3A4-EF851223AE3B}" srcOrd="3" destOrd="0" presId="urn:microsoft.com/office/officeart/2005/8/layout/list1"/>
    <dgm:cxn modelId="{83FEB501-46E2-4E71-91F9-E9237C6B1CAB}" type="presParOf" srcId="{FCEA3D17-E499-4E08-8198-51E3197CCF5F}" destId="{990C4DA3-9B10-458D-8288-0880B4674603}" srcOrd="4" destOrd="0" presId="urn:microsoft.com/office/officeart/2005/8/layout/list1"/>
    <dgm:cxn modelId="{ADB393D8-5E76-49AC-8CC3-7E810B34757E}" type="presParOf" srcId="{990C4DA3-9B10-458D-8288-0880B4674603}" destId="{300282A7-410E-47FB-91D2-B9422D2FC228}" srcOrd="0" destOrd="0" presId="urn:microsoft.com/office/officeart/2005/8/layout/list1"/>
    <dgm:cxn modelId="{DAAAF20F-CFBC-40CB-8291-5D3B5FBEB9CF}" type="presParOf" srcId="{990C4DA3-9B10-458D-8288-0880B4674603}" destId="{38B8ADB5-1ED6-4AD3-94B6-8C8201499DAD}" srcOrd="1" destOrd="0" presId="urn:microsoft.com/office/officeart/2005/8/layout/list1"/>
    <dgm:cxn modelId="{48CD0ACA-C92D-4ECD-AC63-ACF20C01257F}" type="presParOf" srcId="{FCEA3D17-E499-4E08-8198-51E3197CCF5F}" destId="{C6CDA6B8-D09E-4200-9568-0B0CF5B5FB96}" srcOrd="5" destOrd="0" presId="urn:microsoft.com/office/officeart/2005/8/layout/list1"/>
    <dgm:cxn modelId="{6B462A60-2BE5-48F6-B5BB-6EE198A99000}" type="presParOf" srcId="{FCEA3D17-E499-4E08-8198-51E3197CCF5F}" destId="{89DC2AF6-ECF2-468A-A26F-D4A863D625D0}" srcOrd="6" destOrd="0" presId="urn:microsoft.com/office/officeart/2005/8/layout/list1"/>
    <dgm:cxn modelId="{E7BA87DE-D1D6-49DF-8476-CCAEA618A2C9}" type="presParOf" srcId="{FCEA3D17-E499-4E08-8198-51E3197CCF5F}" destId="{23A52EB1-D12E-44D0-90D0-806776C9DC01}" srcOrd="7" destOrd="0" presId="urn:microsoft.com/office/officeart/2005/8/layout/list1"/>
    <dgm:cxn modelId="{4981A061-0E19-48B0-BDAF-C2CB702C033D}" type="presParOf" srcId="{FCEA3D17-E499-4E08-8198-51E3197CCF5F}" destId="{E800C40D-A445-44F9-B775-BEC9CF012B28}" srcOrd="8" destOrd="0" presId="urn:microsoft.com/office/officeart/2005/8/layout/list1"/>
    <dgm:cxn modelId="{0C3A41E7-E2BF-4193-99C3-7F5A9B2C6309}" type="presParOf" srcId="{E800C40D-A445-44F9-B775-BEC9CF012B28}" destId="{8B182B82-ADF3-4A48-9B60-F98D0E90B654}" srcOrd="0" destOrd="0" presId="urn:microsoft.com/office/officeart/2005/8/layout/list1"/>
    <dgm:cxn modelId="{CDD2358A-1794-4388-A631-CFCA9B3FC613}" type="presParOf" srcId="{E800C40D-A445-44F9-B775-BEC9CF012B28}" destId="{978517B1-FD98-4B4B-9BA0-3C0023CE67C0}" srcOrd="1" destOrd="0" presId="urn:microsoft.com/office/officeart/2005/8/layout/list1"/>
    <dgm:cxn modelId="{9CCF5FD2-CC32-49EA-8A90-0BA1B3D1AA43}" type="presParOf" srcId="{FCEA3D17-E499-4E08-8198-51E3197CCF5F}" destId="{53CBA7A4-79CB-4C61-8074-01F7BA44F3F8}" srcOrd="9" destOrd="0" presId="urn:microsoft.com/office/officeart/2005/8/layout/list1"/>
    <dgm:cxn modelId="{4B08703C-DC17-4C70-B9DD-97F3655C39BB}" type="presParOf" srcId="{FCEA3D17-E499-4E08-8198-51E3197CCF5F}" destId="{8B5576F2-B21D-4EE0-AFD8-84AF954FAC9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DBC660-5091-4558-9658-B974AD141CBD}" type="doc">
      <dgm:prSet loTypeId="urn:microsoft.com/office/officeart/2016/7/layout/RepeatingBendingProcessNew" loCatId="process" qsTypeId="urn:microsoft.com/office/officeart/2005/8/quickstyle/3d5" qsCatId="3D" csTypeId="urn:microsoft.com/office/officeart/2005/8/colors/colorful5" csCatId="colorful" phldr="1"/>
      <dgm:spPr/>
      <dgm:t>
        <a:bodyPr/>
        <a:lstStyle/>
        <a:p>
          <a:endParaRPr lang="en-US"/>
        </a:p>
      </dgm:t>
    </dgm:pt>
    <dgm:pt modelId="{2547AE55-7411-4F88-8409-BA151C58BB73}">
      <dgm:prSet/>
      <dgm:spPr/>
      <dgm:t>
        <a:bodyPr/>
        <a:lstStyle/>
        <a:p>
          <a:r>
            <a:rPr lang="en-US" dirty="0">
              <a:latin typeface="Bahnschrift" panose="020B0502040204020203" pitchFamily="34" charset="0"/>
            </a:rPr>
            <a:t>What are Digital Twins?</a:t>
          </a:r>
        </a:p>
      </dgm:t>
    </dgm:pt>
    <dgm:pt modelId="{7F24B7B3-4987-4E21-B74E-29644BB91838}" type="parTrans" cxnId="{235CC470-3724-4CD9-873A-07EE81F900D6}">
      <dgm:prSet/>
      <dgm:spPr/>
      <dgm:t>
        <a:bodyPr/>
        <a:lstStyle/>
        <a:p>
          <a:endParaRPr lang="en-US"/>
        </a:p>
      </dgm:t>
    </dgm:pt>
    <dgm:pt modelId="{250D5E2C-B231-4390-BBD6-28A89FA43739}" type="sibTrans" cxnId="{235CC470-3724-4CD9-873A-07EE81F900D6}">
      <dgm:prSet/>
      <dgm:spPr>
        <a:ln w="38100">
          <a:solidFill>
            <a:srgbClr val="ED7D31"/>
          </a:solidFill>
        </a:ln>
      </dgm:spPr>
      <dgm:t>
        <a:bodyPr/>
        <a:lstStyle/>
        <a:p>
          <a:endParaRPr lang="en-US"/>
        </a:p>
      </dgm:t>
    </dgm:pt>
    <dgm:pt modelId="{415BC912-E7F4-4C92-9275-5AC3651ED3EB}">
      <dgm:prSet/>
      <dgm:spPr/>
      <dgm:t>
        <a:bodyPr/>
        <a:lstStyle/>
        <a:p>
          <a:r>
            <a:rPr lang="en-US" dirty="0">
              <a:latin typeface="Bahnschrift" panose="020B0502040204020203" pitchFamily="34" charset="0"/>
            </a:rPr>
            <a:t>Computer-based versions of anything that physically exists</a:t>
          </a:r>
        </a:p>
      </dgm:t>
    </dgm:pt>
    <dgm:pt modelId="{A3074B1F-8FD2-4610-8B74-5325D594BE23}" type="parTrans" cxnId="{515D471A-22C8-40C1-9C83-1B13E1E9BD40}">
      <dgm:prSet/>
      <dgm:spPr/>
      <dgm:t>
        <a:bodyPr/>
        <a:lstStyle/>
        <a:p>
          <a:endParaRPr lang="en-US"/>
        </a:p>
      </dgm:t>
    </dgm:pt>
    <dgm:pt modelId="{AA5B4D0C-F599-4075-97F3-30084F432AD4}" type="sibTrans" cxnId="{515D471A-22C8-40C1-9C83-1B13E1E9BD40}">
      <dgm:prSet/>
      <dgm:spPr>
        <a:ln w="38100">
          <a:solidFill>
            <a:srgbClr val="ED7D31"/>
          </a:solidFill>
        </a:ln>
      </dgm:spPr>
      <dgm:t>
        <a:bodyPr/>
        <a:lstStyle/>
        <a:p>
          <a:endParaRPr lang="en-US"/>
        </a:p>
      </dgm:t>
    </dgm:pt>
    <dgm:pt modelId="{D00BE02E-5057-4B55-A482-F48D88BC67E9}">
      <dgm:prSet/>
      <dgm:spPr/>
      <dgm:t>
        <a:bodyPr/>
        <a:lstStyle/>
        <a:p>
          <a:r>
            <a:rPr lang="en-US" dirty="0">
              <a:latin typeface="Bahnschrift" panose="020B0502040204020203" pitchFamily="34" charset="0"/>
            </a:rPr>
            <a:t>Cloud based virtual image of your asset maintained throughout the lifecycle</a:t>
          </a:r>
        </a:p>
      </dgm:t>
    </dgm:pt>
    <dgm:pt modelId="{2C8AF310-8B5E-4730-9DD5-6B3C74027245}" type="parTrans" cxnId="{98844DB2-DB2C-43B7-A653-DB5569D39EEE}">
      <dgm:prSet/>
      <dgm:spPr/>
      <dgm:t>
        <a:bodyPr/>
        <a:lstStyle/>
        <a:p>
          <a:endParaRPr lang="en-US"/>
        </a:p>
      </dgm:t>
    </dgm:pt>
    <dgm:pt modelId="{B0E7F1D1-0EB4-40C7-92A1-CBA047293A1B}" type="sibTrans" cxnId="{98844DB2-DB2C-43B7-A653-DB5569D39EEE}">
      <dgm:prSet/>
      <dgm:spPr>
        <a:ln w="38100">
          <a:solidFill>
            <a:srgbClr val="ED7D31"/>
          </a:solidFill>
        </a:ln>
      </dgm:spPr>
      <dgm:t>
        <a:bodyPr/>
        <a:lstStyle/>
        <a:p>
          <a:endParaRPr lang="en-US"/>
        </a:p>
      </dgm:t>
    </dgm:pt>
    <dgm:pt modelId="{2A88BA47-E6A5-412C-86DA-F970FE3FCF00}">
      <dgm:prSet/>
      <dgm:spPr/>
      <dgm:t>
        <a:bodyPr/>
        <a:lstStyle/>
        <a:p>
          <a:r>
            <a:rPr lang="en-US" dirty="0">
              <a:latin typeface="Bahnschrift" panose="020B0502040204020203" pitchFamily="34" charset="0"/>
            </a:rPr>
            <a:t>Virtual copy of something real, modelled to behave realistically</a:t>
          </a:r>
        </a:p>
      </dgm:t>
    </dgm:pt>
    <dgm:pt modelId="{EEE07A20-D76A-45D0-B6CA-ECC3CC09AD00}" type="parTrans" cxnId="{F3BEF9ED-DC2D-43E7-A558-D2CB31C1429C}">
      <dgm:prSet/>
      <dgm:spPr/>
      <dgm:t>
        <a:bodyPr/>
        <a:lstStyle/>
        <a:p>
          <a:endParaRPr lang="en-US"/>
        </a:p>
      </dgm:t>
    </dgm:pt>
    <dgm:pt modelId="{C1924C98-E478-4DBF-ADA1-170E76E13229}" type="sibTrans" cxnId="{F3BEF9ED-DC2D-43E7-A558-D2CB31C1429C}">
      <dgm:prSet/>
      <dgm:spPr/>
      <dgm:t>
        <a:bodyPr/>
        <a:lstStyle/>
        <a:p>
          <a:endParaRPr lang="en-US"/>
        </a:p>
      </dgm:t>
    </dgm:pt>
    <dgm:pt modelId="{4C588568-A181-4255-AD22-5821EAD519DC}" type="pres">
      <dgm:prSet presAssocID="{B6DBC660-5091-4558-9658-B974AD141CBD}" presName="Name0" presStyleCnt="0">
        <dgm:presLayoutVars>
          <dgm:dir/>
          <dgm:resizeHandles val="exact"/>
        </dgm:presLayoutVars>
      </dgm:prSet>
      <dgm:spPr/>
    </dgm:pt>
    <dgm:pt modelId="{D35673CB-E646-4912-AED8-7A4F8D23D6EA}" type="pres">
      <dgm:prSet presAssocID="{2547AE55-7411-4F88-8409-BA151C58BB73}" presName="node" presStyleLbl="node1" presStyleIdx="0" presStyleCnt="4">
        <dgm:presLayoutVars>
          <dgm:bulletEnabled val="1"/>
        </dgm:presLayoutVars>
      </dgm:prSet>
      <dgm:spPr/>
    </dgm:pt>
    <dgm:pt modelId="{9D18A39F-7327-4936-96FC-1FA7A4E24440}" type="pres">
      <dgm:prSet presAssocID="{250D5E2C-B231-4390-BBD6-28A89FA43739}" presName="sibTrans" presStyleLbl="sibTrans1D1" presStyleIdx="0" presStyleCnt="3"/>
      <dgm:spPr/>
    </dgm:pt>
    <dgm:pt modelId="{1D035B5F-ABB3-462A-8F06-D04B30F25502}" type="pres">
      <dgm:prSet presAssocID="{250D5E2C-B231-4390-BBD6-28A89FA43739}" presName="connectorText" presStyleLbl="sibTrans1D1" presStyleIdx="0" presStyleCnt="3"/>
      <dgm:spPr/>
    </dgm:pt>
    <dgm:pt modelId="{64BAF31A-131A-4AE8-992F-6CC771C8192B}" type="pres">
      <dgm:prSet presAssocID="{415BC912-E7F4-4C92-9275-5AC3651ED3EB}" presName="node" presStyleLbl="node1" presStyleIdx="1" presStyleCnt="4">
        <dgm:presLayoutVars>
          <dgm:bulletEnabled val="1"/>
        </dgm:presLayoutVars>
      </dgm:prSet>
      <dgm:spPr/>
    </dgm:pt>
    <dgm:pt modelId="{BB11D5D0-D855-40AC-9304-5D57B8DD2B3E}" type="pres">
      <dgm:prSet presAssocID="{AA5B4D0C-F599-4075-97F3-30084F432AD4}" presName="sibTrans" presStyleLbl="sibTrans1D1" presStyleIdx="1" presStyleCnt="3"/>
      <dgm:spPr/>
    </dgm:pt>
    <dgm:pt modelId="{A7769DFE-200D-4195-8A42-CEEFCD495DA5}" type="pres">
      <dgm:prSet presAssocID="{AA5B4D0C-F599-4075-97F3-30084F432AD4}" presName="connectorText" presStyleLbl="sibTrans1D1" presStyleIdx="1" presStyleCnt="3"/>
      <dgm:spPr/>
    </dgm:pt>
    <dgm:pt modelId="{F7EB2C82-EF92-4C97-ACC3-26873785CFBA}" type="pres">
      <dgm:prSet presAssocID="{D00BE02E-5057-4B55-A482-F48D88BC67E9}" presName="node" presStyleLbl="node1" presStyleIdx="2" presStyleCnt="4">
        <dgm:presLayoutVars>
          <dgm:bulletEnabled val="1"/>
        </dgm:presLayoutVars>
      </dgm:prSet>
      <dgm:spPr/>
    </dgm:pt>
    <dgm:pt modelId="{E5D9747A-EA53-4E96-9B79-AAE2477B0A22}" type="pres">
      <dgm:prSet presAssocID="{B0E7F1D1-0EB4-40C7-92A1-CBA047293A1B}" presName="sibTrans" presStyleLbl="sibTrans1D1" presStyleIdx="2" presStyleCnt="3"/>
      <dgm:spPr/>
    </dgm:pt>
    <dgm:pt modelId="{C7CDF351-D63A-4BC9-BE4C-E562E7471D24}" type="pres">
      <dgm:prSet presAssocID="{B0E7F1D1-0EB4-40C7-92A1-CBA047293A1B}" presName="connectorText" presStyleLbl="sibTrans1D1" presStyleIdx="2" presStyleCnt="3"/>
      <dgm:spPr/>
    </dgm:pt>
    <dgm:pt modelId="{4C4D7813-64F4-49D1-A34A-BA4EDC312763}" type="pres">
      <dgm:prSet presAssocID="{2A88BA47-E6A5-412C-86DA-F970FE3FCF00}" presName="node" presStyleLbl="node1" presStyleIdx="3" presStyleCnt="4">
        <dgm:presLayoutVars>
          <dgm:bulletEnabled val="1"/>
        </dgm:presLayoutVars>
      </dgm:prSet>
      <dgm:spPr/>
    </dgm:pt>
  </dgm:ptLst>
  <dgm:cxnLst>
    <dgm:cxn modelId="{58879E02-FCBD-4CAB-9559-E3DD1C12DDCE}" type="presOf" srcId="{B0E7F1D1-0EB4-40C7-92A1-CBA047293A1B}" destId="{C7CDF351-D63A-4BC9-BE4C-E562E7471D24}" srcOrd="1" destOrd="0" presId="urn:microsoft.com/office/officeart/2016/7/layout/RepeatingBendingProcessNew"/>
    <dgm:cxn modelId="{CAF8AA16-07F3-4438-BAB9-3C36BC1B4FD7}" type="presOf" srcId="{B6DBC660-5091-4558-9658-B974AD141CBD}" destId="{4C588568-A181-4255-AD22-5821EAD519DC}" srcOrd="0" destOrd="0" presId="urn:microsoft.com/office/officeart/2016/7/layout/RepeatingBendingProcessNew"/>
    <dgm:cxn modelId="{29956717-71C1-44EF-9435-1AEEC936630A}" type="presOf" srcId="{AA5B4D0C-F599-4075-97F3-30084F432AD4}" destId="{BB11D5D0-D855-40AC-9304-5D57B8DD2B3E}" srcOrd="0" destOrd="0" presId="urn:microsoft.com/office/officeart/2016/7/layout/RepeatingBendingProcessNew"/>
    <dgm:cxn modelId="{515D471A-22C8-40C1-9C83-1B13E1E9BD40}" srcId="{B6DBC660-5091-4558-9658-B974AD141CBD}" destId="{415BC912-E7F4-4C92-9275-5AC3651ED3EB}" srcOrd="1" destOrd="0" parTransId="{A3074B1F-8FD2-4610-8B74-5325D594BE23}" sibTransId="{AA5B4D0C-F599-4075-97F3-30084F432AD4}"/>
    <dgm:cxn modelId="{029B9E61-F66A-44C8-A631-C70676DD58DA}" type="presOf" srcId="{2547AE55-7411-4F88-8409-BA151C58BB73}" destId="{D35673CB-E646-4912-AED8-7A4F8D23D6EA}" srcOrd="0" destOrd="0" presId="urn:microsoft.com/office/officeart/2016/7/layout/RepeatingBendingProcessNew"/>
    <dgm:cxn modelId="{235CC470-3724-4CD9-873A-07EE81F900D6}" srcId="{B6DBC660-5091-4558-9658-B974AD141CBD}" destId="{2547AE55-7411-4F88-8409-BA151C58BB73}" srcOrd="0" destOrd="0" parTransId="{7F24B7B3-4987-4E21-B74E-29644BB91838}" sibTransId="{250D5E2C-B231-4390-BBD6-28A89FA43739}"/>
    <dgm:cxn modelId="{B382437F-8D3E-49ED-ADED-6EE4D64A80D1}" type="presOf" srcId="{250D5E2C-B231-4390-BBD6-28A89FA43739}" destId="{9D18A39F-7327-4936-96FC-1FA7A4E24440}" srcOrd="0" destOrd="0" presId="urn:microsoft.com/office/officeart/2016/7/layout/RepeatingBendingProcessNew"/>
    <dgm:cxn modelId="{45CC9C98-4ABA-4E1B-9BB0-C52219B38CE5}" type="presOf" srcId="{250D5E2C-B231-4390-BBD6-28A89FA43739}" destId="{1D035B5F-ABB3-462A-8F06-D04B30F25502}" srcOrd="1" destOrd="0" presId="urn:microsoft.com/office/officeart/2016/7/layout/RepeatingBendingProcessNew"/>
    <dgm:cxn modelId="{8264659D-9B2F-4554-B43B-0DA15DC93554}" type="presOf" srcId="{D00BE02E-5057-4B55-A482-F48D88BC67E9}" destId="{F7EB2C82-EF92-4C97-ACC3-26873785CFBA}" srcOrd="0" destOrd="0" presId="urn:microsoft.com/office/officeart/2016/7/layout/RepeatingBendingProcessNew"/>
    <dgm:cxn modelId="{98844DB2-DB2C-43B7-A653-DB5569D39EEE}" srcId="{B6DBC660-5091-4558-9658-B974AD141CBD}" destId="{D00BE02E-5057-4B55-A482-F48D88BC67E9}" srcOrd="2" destOrd="0" parTransId="{2C8AF310-8B5E-4730-9DD5-6B3C74027245}" sibTransId="{B0E7F1D1-0EB4-40C7-92A1-CBA047293A1B}"/>
    <dgm:cxn modelId="{4E08D8EC-A0FD-47A2-B991-9BCAD5643B33}" type="presOf" srcId="{AA5B4D0C-F599-4075-97F3-30084F432AD4}" destId="{A7769DFE-200D-4195-8A42-CEEFCD495DA5}" srcOrd="1" destOrd="0" presId="urn:microsoft.com/office/officeart/2016/7/layout/RepeatingBendingProcessNew"/>
    <dgm:cxn modelId="{F3BEF9ED-DC2D-43E7-A558-D2CB31C1429C}" srcId="{B6DBC660-5091-4558-9658-B974AD141CBD}" destId="{2A88BA47-E6A5-412C-86DA-F970FE3FCF00}" srcOrd="3" destOrd="0" parTransId="{EEE07A20-D76A-45D0-B6CA-ECC3CC09AD00}" sibTransId="{C1924C98-E478-4DBF-ADA1-170E76E13229}"/>
    <dgm:cxn modelId="{A8A339EE-26C2-4A8B-92DE-CDBA489B022A}" type="presOf" srcId="{2A88BA47-E6A5-412C-86DA-F970FE3FCF00}" destId="{4C4D7813-64F4-49D1-A34A-BA4EDC312763}" srcOrd="0" destOrd="0" presId="urn:microsoft.com/office/officeart/2016/7/layout/RepeatingBendingProcessNew"/>
    <dgm:cxn modelId="{075CB4F1-6369-47FF-96D5-036CAA4403ED}" type="presOf" srcId="{415BC912-E7F4-4C92-9275-5AC3651ED3EB}" destId="{64BAF31A-131A-4AE8-992F-6CC771C8192B}" srcOrd="0" destOrd="0" presId="urn:microsoft.com/office/officeart/2016/7/layout/RepeatingBendingProcessNew"/>
    <dgm:cxn modelId="{653D70F3-8FAF-4A0F-99C1-951BC596A8D5}" type="presOf" srcId="{B0E7F1D1-0EB4-40C7-92A1-CBA047293A1B}" destId="{E5D9747A-EA53-4E96-9B79-AAE2477B0A22}" srcOrd="0" destOrd="0" presId="urn:microsoft.com/office/officeart/2016/7/layout/RepeatingBendingProcessNew"/>
    <dgm:cxn modelId="{4325D004-8CFE-4167-8CBF-E7B2ADD3804C}" type="presParOf" srcId="{4C588568-A181-4255-AD22-5821EAD519DC}" destId="{D35673CB-E646-4912-AED8-7A4F8D23D6EA}" srcOrd="0" destOrd="0" presId="urn:microsoft.com/office/officeart/2016/7/layout/RepeatingBendingProcessNew"/>
    <dgm:cxn modelId="{E042DD5D-796B-41E1-A289-F0C09C5E8903}" type="presParOf" srcId="{4C588568-A181-4255-AD22-5821EAD519DC}" destId="{9D18A39F-7327-4936-96FC-1FA7A4E24440}" srcOrd="1" destOrd="0" presId="urn:microsoft.com/office/officeart/2016/7/layout/RepeatingBendingProcessNew"/>
    <dgm:cxn modelId="{DE866149-A6BD-4E2C-A095-C7B053DB6F7C}" type="presParOf" srcId="{9D18A39F-7327-4936-96FC-1FA7A4E24440}" destId="{1D035B5F-ABB3-462A-8F06-D04B30F25502}" srcOrd="0" destOrd="0" presId="urn:microsoft.com/office/officeart/2016/7/layout/RepeatingBendingProcessNew"/>
    <dgm:cxn modelId="{806BB8BD-5F61-41DB-8BE5-CA34D78787D3}" type="presParOf" srcId="{4C588568-A181-4255-AD22-5821EAD519DC}" destId="{64BAF31A-131A-4AE8-992F-6CC771C8192B}" srcOrd="2" destOrd="0" presId="urn:microsoft.com/office/officeart/2016/7/layout/RepeatingBendingProcessNew"/>
    <dgm:cxn modelId="{BFE6D1CA-2AFE-47DA-8A89-A8733646837A}" type="presParOf" srcId="{4C588568-A181-4255-AD22-5821EAD519DC}" destId="{BB11D5D0-D855-40AC-9304-5D57B8DD2B3E}" srcOrd="3" destOrd="0" presId="urn:microsoft.com/office/officeart/2016/7/layout/RepeatingBendingProcessNew"/>
    <dgm:cxn modelId="{285C0D2F-EACD-474D-82B9-BEF130B5C18B}" type="presParOf" srcId="{BB11D5D0-D855-40AC-9304-5D57B8DD2B3E}" destId="{A7769DFE-200D-4195-8A42-CEEFCD495DA5}" srcOrd="0" destOrd="0" presId="urn:microsoft.com/office/officeart/2016/7/layout/RepeatingBendingProcessNew"/>
    <dgm:cxn modelId="{C2F91076-D5A3-4C14-90FF-6C79BC5CC6F9}" type="presParOf" srcId="{4C588568-A181-4255-AD22-5821EAD519DC}" destId="{F7EB2C82-EF92-4C97-ACC3-26873785CFBA}" srcOrd="4" destOrd="0" presId="urn:microsoft.com/office/officeart/2016/7/layout/RepeatingBendingProcessNew"/>
    <dgm:cxn modelId="{A42561C9-998D-4F35-BE06-2ABA5770225A}" type="presParOf" srcId="{4C588568-A181-4255-AD22-5821EAD519DC}" destId="{E5D9747A-EA53-4E96-9B79-AAE2477B0A22}" srcOrd="5" destOrd="0" presId="urn:microsoft.com/office/officeart/2016/7/layout/RepeatingBendingProcessNew"/>
    <dgm:cxn modelId="{FEA44046-24BA-463A-84E7-70DF01C68098}" type="presParOf" srcId="{E5D9747A-EA53-4E96-9B79-AAE2477B0A22}" destId="{C7CDF351-D63A-4BC9-BE4C-E562E7471D24}" srcOrd="0" destOrd="0" presId="urn:microsoft.com/office/officeart/2016/7/layout/RepeatingBendingProcessNew"/>
    <dgm:cxn modelId="{F56C66C1-E1BA-41C7-85A2-5532CEC6F240}" type="presParOf" srcId="{4C588568-A181-4255-AD22-5821EAD519DC}" destId="{4C4D7813-64F4-49D1-A34A-BA4EDC312763}"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02F5B-1668-4EB5-9914-4A682C4ED705}">
      <dsp:nvSpPr>
        <dsp:cNvPr id="0" name=""/>
        <dsp:cNvSpPr/>
      </dsp:nvSpPr>
      <dsp:spPr>
        <a:xfrm>
          <a:off x="0" y="351978"/>
          <a:ext cx="5916603"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4" tIns="395732" rIns="459194"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Bahnschrift" panose="020B0502040204020203" pitchFamily="34" charset="0"/>
            </a:rPr>
            <a:t>Mutualist relation; both contribute to each other</a:t>
          </a:r>
        </a:p>
      </dsp:txBody>
      <dsp:txXfrm>
        <a:off x="0" y="351978"/>
        <a:ext cx="5916603" cy="1077300"/>
      </dsp:txXfrm>
    </dsp:sp>
    <dsp:sp modelId="{2842B567-FDCB-4E69-9B9E-146BEA469DC5}">
      <dsp:nvSpPr>
        <dsp:cNvPr id="0" name=""/>
        <dsp:cNvSpPr/>
      </dsp:nvSpPr>
      <dsp:spPr>
        <a:xfrm>
          <a:off x="295830" y="71538"/>
          <a:ext cx="4141622" cy="5608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3" tIns="0" rIns="156543" bIns="0"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Bahnschrift" panose="020B0502040204020203" pitchFamily="34" charset="0"/>
            </a:rPr>
            <a:t>AI and Digital Twins</a:t>
          </a:r>
          <a:endParaRPr lang="en-US" sz="1900" kern="1200" dirty="0">
            <a:latin typeface="Bahnschrift" panose="020B0502040204020203" pitchFamily="34" charset="0"/>
          </a:endParaRPr>
        </a:p>
      </dsp:txBody>
      <dsp:txXfrm>
        <a:off x="323210" y="98918"/>
        <a:ext cx="4086862" cy="506120"/>
      </dsp:txXfrm>
    </dsp:sp>
    <dsp:sp modelId="{89DC2AF6-ECF2-468A-A26F-D4A863D625D0}">
      <dsp:nvSpPr>
        <dsp:cNvPr id="0" name=""/>
        <dsp:cNvSpPr/>
      </dsp:nvSpPr>
      <dsp:spPr>
        <a:xfrm>
          <a:off x="0" y="1812318"/>
          <a:ext cx="5916603" cy="1645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4" tIns="395732" rIns="459194"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Bahnschrift" panose="020B0502040204020203" pitchFamily="34" charset="0"/>
            </a:rPr>
            <a:t>Can generate simulated data to train data-hungry AI models.</a:t>
          </a:r>
        </a:p>
        <a:p>
          <a:pPr marL="171450" lvl="1" indent="-171450" algn="l" defTabSz="844550">
            <a:lnSpc>
              <a:spcPct val="90000"/>
            </a:lnSpc>
            <a:spcBef>
              <a:spcPct val="0"/>
            </a:spcBef>
            <a:spcAft>
              <a:spcPct val="15000"/>
            </a:spcAft>
            <a:buChar char="•"/>
          </a:pPr>
          <a:r>
            <a:rPr lang="en-US" sz="1900" kern="1200" dirty="0">
              <a:latin typeface="Bahnschrift" panose="020B0502040204020203" pitchFamily="34" charset="0"/>
            </a:rPr>
            <a:t>Can virtually create an environment for AI test scenarios</a:t>
          </a:r>
        </a:p>
      </dsp:txBody>
      <dsp:txXfrm>
        <a:off x="0" y="1812318"/>
        <a:ext cx="5916603" cy="1645875"/>
      </dsp:txXfrm>
    </dsp:sp>
    <dsp:sp modelId="{38B8ADB5-1ED6-4AD3-94B6-8C8201499DAD}">
      <dsp:nvSpPr>
        <dsp:cNvPr id="0" name=""/>
        <dsp:cNvSpPr/>
      </dsp:nvSpPr>
      <dsp:spPr>
        <a:xfrm>
          <a:off x="295830" y="1531878"/>
          <a:ext cx="4141622" cy="5608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3" tIns="0" rIns="156543" bIns="0"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Bahnschrift" panose="020B0502040204020203" pitchFamily="34" charset="0"/>
            </a:rPr>
            <a:t>Digital Twins</a:t>
          </a:r>
          <a:endParaRPr lang="en-US" sz="1900" kern="1200" dirty="0">
            <a:latin typeface="Bahnschrift" panose="020B0502040204020203" pitchFamily="34" charset="0"/>
          </a:endParaRPr>
        </a:p>
      </dsp:txBody>
      <dsp:txXfrm>
        <a:off x="323210" y="1559258"/>
        <a:ext cx="4086862" cy="506120"/>
      </dsp:txXfrm>
    </dsp:sp>
    <dsp:sp modelId="{8B5576F2-B21D-4EE0-AFD8-84AF954FAC90}">
      <dsp:nvSpPr>
        <dsp:cNvPr id="0" name=""/>
        <dsp:cNvSpPr/>
      </dsp:nvSpPr>
      <dsp:spPr>
        <a:xfrm>
          <a:off x="0" y="3841233"/>
          <a:ext cx="5916603" cy="1645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4" tIns="395732" rIns="459194"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Bahnschrift" panose="020B0502040204020203" pitchFamily="34" charset="0"/>
            </a:rPr>
            <a:t>Used to process large amounts of data collected from digital twins</a:t>
          </a:r>
        </a:p>
        <a:p>
          <a:pPr marL="171450" lvl="1" indent="-171450" algn="l" defTabSz="844550">
            <a:lnSpc>
              <a:spcPct val="90000"/>
            </a:lnSpc>
            <a:spcBef>
              <a:spcPct val="0"/>
            </a:spcBef>
            <a:spcAft>
              <a:spcPct val="15000"/>
            </a:spcAft>
            <a:buChar char="•"/>
          </a:pPr>
          <a:r>
            <a:rPr lang="en-US" sz="1900" kern="1200" dirty="0">
              <a:latin typeface="Bahnschrift" panose="020B0502040204020203" pitchFamily="34" charset="0"/>
            </a:rPr>
            <a:t>Can accelerate the design process by evaluating many alternatives</a:t>
          </a:r>
        </a:p>
      </dsp:txBody>
      <dsp:txXfrm>
        <a:off x="0" y="3841233"/>
        <a:ext cx="5916603" cy="1645875"/>
      </dsp:txXfrm>
    </dsp:sp>
    <dsp:sp modelId="{978517B1-FD98-4B4B-9BA0-3C0023CE67C0}">
      <dsp:nvSpPr>
        <dsp:cNvPr id="0" name=""/>
        <dsp:cNvSpPr/>
      </dsp:nvSpPr>
      <dsp:spPr>
        <a:xfrm>
          <a:off x="295830" y="3560793"/>
          <a:ext cx="4141622" cy="5608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3" tIns="0" rIns="156543" bIns="0"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Bahnschrift" panose="020B0502040204020203" pitchFamily="34" charset="0"/>
            </a:rPr>
            <a:t>Artificial Intelligence</a:t>
          </a:r>
          <a:endParaRPr lang="en-US" sz="1900" kern="1200" dirty="0">
            <a:latin typeface="Bahnschrift" panose="020B0502040204020203" pitchFamily="34" charset="0"/>
          </a:endParaRPr>
        </a:p>
      </dsp:txBody>
      <dsp:txXfrm>
        <a:off x="323210" y="3588173"/>
        <a:ext cx="4086862"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8A39F-7327-4936-96FC-1FA7A4E24440}">
      <dsp:nvSpPr>
        <dsp:cNvPr id="0" name=""/>
        <dsp:cNvSpPr/>
      </dsp:nvSpPr>
      <dsp:spPr>
        <a:xfrm>
          <a:off x="2974214" y="1942846"/>
          <a:ext cx="653562" cy="91440"/>
        </a:xfrm>
        <a:custGeom>
          <a:avLst/>
          <a:gdLst/>
          <a:ahLst/>
          <a:cxnLst/>
          <a:rect l="0" t="0" r="0" b="0"/>
          <a:pathLst>
            <a:path>
              <a:moveTo>
                <a:pt x="0" y="45720"/>
              </a:moveTo>
              <a:lnTo>
                <a:pt x="653562" y="45720"/>
              </a:lnTo>
            </a:path>
          </a:pathLst>
        </a:custGeom>
        <a:noFill/>
        <a:ln w="38100" cap="flat" cmpd="sng" algn="ctr">
          <a:solidFill>
            <a:srgbClr val="ED7D31"/>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3891" y="1985145"/>
        <a:ext cx="34208" cy="6841"/>
      </dsp:txXfrm>
    </dsp:sp>
    <dsp:sp modelId="{D35673CB-E646-4912-AED8-7A4F8D23D6EA}">
      <dsp:nvSpPr>
        <dsp:cNvPr id="0" name=""/>
        <dsp:cNvSpPr/>
      </dsp:nvSpPr>
      <dsp:spPr>
        <a:xfrm>
          <a:off x="1393" y="1096180"/>
          <a:ext cx="2974620" cy="1784772"/>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5759" tIns="153000" rIns="145759" bIns="15300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Bahnschrift" panose="020B0502040204020203" pitchFamily="34" charset="0"/>
            </a:rPr>
            <a:t>What are Digital Twins?</a:t>
          </a:r>
        </a:p>
      </dsp:txBody>
      <dsp:txXfrm>
        <a:off x="1393" y="1096180"/>
        <a:ext cx="2974620" cy="1784772"/>
      </dsp:txXfrm>
    </dsp:sp>
    <dsp:sp modelId="{BB11D5D0-D855-40AC-9304-5D57B8DD2B3E}">
      <dsp:nvSpPr>
        <dsp:cNvPr id="0" name=""/>
        <dsp:cNvSpPr/>
      </dsp:nvSpPr>
      <dsp:spPr>
        <a:xfrm>
          <a:off x="1488703" y="2879152"/>
          <a:ext cx="3658783" cy="653562"/>
        </a:xfrm>
        <a:custGeom>
          <a:avLst/>
          <a:gdLst/>
          <a:ahLst/>
          <a:cxnLst/>
          <a:rect l="0" t="0" r="0" b="0"/>
          <a:pathLst>
            <a:path>
              <a:moveTo>
                <a:pt x="3658783" y="0"/>
              </a:moveTo>
              <a:lnTo>
                <a:pt x="3658783" y="343881"/>
              </a:lnTo>
              <a:lnTo>
                <a:pt x="0" y="343881"/>
              </a:lnTo>
              <a:lnTo>
                <a:pt x="0" y="653562"/>
              </a:lnTo>
            </a:path>
          </a:pathLst>
        </a:custGeom>
        <a:noFill/>
        <a:ln w="38100" cap="flat" cmpd="sng" algn="ctr">
          <a:solidFill>
            <a:srgbClr val="ED7D31"/>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5040" y="3202513"/>
        <a:ext cx="186110" cy="6841"/>
      </dsp:txXfrm>
    </dsp:sp>
    <dsp:sp modelId="{64BAF31A-131A-4AE8-992F-6CC771C8192B}">
      <dsp:nvSpPr>
        <dsp:cNvPr id="0" name=""/>
        <dsp:cNvSpPr/>
      </dsp:nvSpPr>
      <dsp:spPr>
        <a:xfrm>
          <a:off x="3660176" y="1096180"/>
          <a:ext cx="2974620" cy="1784772"/>
        </a:xfrm>
        <a:prstGeom prst="rect">
          <a:avLst/>
        </a:prstGeom>
        <a:solidFill>
          <a:schemeClr val="accent5">
            <a:hueOff val="-2252848"/>
            <a:satOff val="-5806"/>
            <a:lumOff val="-392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5759" tIns="153000" rIns="145759" bIns="15300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Bahnschrift" panose="020B0502040204020203" pitchFamily="34" charset="0"/>
            </a:rPr>
            <a:t>Computer-based versions of anything that physically exists</a:t>
          </a:r>
        </a:p>
      </dsp:txBody>
      <dsp:txXfrm>
        <a:off x="3660176" y="1096180"/>
        <a:ext cx="2974620" cy="1784772"/>
      </dsp:txXfrm>
    </dsp:sp>
    <dsp:sp modelId="{E5D9747A-EA53-4E96-9B79-AAE2477B0A22}">
      <dsp:nvSpPr>
        <dsp:cNvPr id="0" name=""/>
        <dsp:cNvSpPr/>
      </dsp:nvSpPr>
      <dsp:spPr>
        <a:xfrm>
          <a:off x="2974214" y="4411781"/>
          <a:ext cx="653562" cy="91440"/>
        </a:xfrm>
        <a:custGeom>
          <a:avLst/>
          <a:gdLst/>
          <a:ahLst/>
          <a:cxnLst/>
          <a:rect l="0" t="0" r="0" b="0"/>
          <a:pathLst>
            <a:path>
              <a:moveTo>
                <a:pt x="0" y="45720"/>
              </a:moveTo>
              <a:lnTo>
                <a:pt x="653562" y="45720"/>
              </a:lnTo>
            </a:path>
          </a:pathLst>
        </a:custGeom>
        <a:noFill/>
        <a:ln w="38100" cap="flat" cmpd="sng" algn="ctr">
          <a:solidFill>
            <a:srgbClr val="ED7D31"/>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3891" y="4454080"/>
        <a:ext cx="34208" cy="6841"/>
      </dsp:txXfrm>
    </dsp:sp>
    <dsp:sp modelId="{F7EB2C82-EF92-4C97-ACC3-26873785CFBA}">
      <dsp:nvSpPr>
        <dsp:cNvPr id="0" name=""/>
        <dsp:cNvSpPr/>
      </dsp:nvSpPr>
      <dsp:spPr>
        <a:xfrm>
          <a:off x="1393" y="3565115"/>
          <a:ext cx="2974620" cy="1784772"/>
        </a:xfrm>
        <a:prstGeom prst="rect">
          <a:avLst/>
        </a:prstGeom>
        <a:solidFill>
          <a:schemeClr val="accent5">
            <a:hueOff val="-4505695"/>
            <a:satOff val="-11613"/>
            <a:lumOff val="-784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5759" tIns="153000" rIns="145759" bIns="15300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Bahnschrift" panose="020B0502040204020203" pitchFamily="34" charset="0"/>
            </a:rPr>
            <a:t>Cloud based virtual image of your asset maintained throughout the lifecycle</a:t>
          </a:r>
        </a:p>
      </dsp:txBody>
      <dsp:txXfrm>
        <a:off x="1393" y="3565115"/>
        <a:ext cx="2974620" cy="1784772"/>
      </dsp:txXfrm>
    </dsp:sp>
    <dsp:sp modelId="{4C4D7813-64F4-49D1-A34A-BA4EDC312763}">
      <dsp:nvSpPr>
        <dsp:cNvPr id="0" name=""/>
        <dsp:cNvSpPr/>
      </dsp:nvSpPr>
      <dsp:spPr>
        <a:xfrm>
          <a:off x="3660176" y="3565115"/>
          <a:ext cx="2974620" cy="1784772"/>
        </a:xfrm>
        <a:prstGeom prst="rect">
          <a:avLst/>
        </a:prstGeom>
        <a:solidFill>
          <a:schemeClr val="accent5">
            <a:hueOff val="-6758543"/>
            <a:satOff val="-17419"/>
            <a:lumOff val="-1176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5759" tIns="153000" rIns="145759" bIns="15300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Bahnschrift" panose="020B0502040204020203" pitchFamily="34" charset="0"/>
            </a:rPr>
            <a:t>Virtual copy of something real, modelled to behave realistically</a:t>
          </a:r>
        </a:p>
      </dsp:txBody>
      <dsp:txXfrm>
        <a:off x="3660176" y="3565115"/>
        <a:ext cx="2974620" cy="17847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B9C67-812B-4525-8FB4-D723B013B920}" type="datetimeFigureOut">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7C6C50-02EC-4735-B8E0-028A1454F136}" type="slidenum">
              <a:rPr lang="en-US" smtClean="0"/>
              <a:t>‹#›</a:t>
            </a:fld>
            <a:endParaRPr lang="en-US"/>
          </a:p>
        </p:txBody>
      </p:sp>
    </p:spTree>
    <p:extLst>
      <p:ext uri="{BB962C8B-B14F-4D97-AF65-F5344CB8AC3E}">
        <p14:creationId xmlns:p14="http://schemas.microsoft.com/office/powerpoint/2010/main" val="310660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made a digital twin of our physical motor, we can proceed onto the generation of faulty data. As mentioned previously, we use both electrical and vibrational signals to detect and classify faults. In electrical signals, we only use stator current of a single phase, as using three phase is both redundant, because each phase has the same features, and computationally expensive. Furthermore, a sinusoidal waveform will have no significant statistical features, so we work with its power spectrum instead.</a:t>
            </a:r>
          </a:p>
        </p:txBody>
      </p:sp>
      <p:sp>
        <p:nvSpPr>
          <p:cNvPr id="4" name="Slide Number Placeholder 3"/>
          <p:cNvSpPr>
            <a:spLocks noGrp="1"/>
          </p:cNvSpPr>
          <p:nvPr>
            <p:ph type="sldNum" sz="quarter" idx="5"/>
          </p:nvPr>
        </p:nvSpPr>
        <p:spPr/>
        <p:txBody>
          <a:bodyPr/>
          <a:lstStyle/>
          <a:p>
            <a:fld id="{DC7C6C50-02EC-4735-B8E0-028A1454F136}" type="slidenum">
              <a:rPr lang="en-US" smtClean="0"/>
              <a:t>10</a:t>
            </a:fld>
            <a:endParaRPr lang="en-US"/>
          </a:p>
        </p:txBody>
      </p:sp>
    </p:spTree>
    <p:extLst>
      <p:ext uri="{BB962C8B-B14F-4D97-AF65-F5344CB8AC3E}">
        <p14:creationId xmlns:p14="http://schemas.microsoft.com/office/powerpoint/2010/main" val="233676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lines of electrical signals, vibrational signals, both axial and radial, are also generated by introducing faults in our digital twin. MATLAB has a built-in toolbox to estimate vibrational signals in rotating machinery, which we use to generate our data. After we’ve obtained such signals, we perform signal enveloping to get a modulated signal, getting rid of high frequency components that are detrimental to feature extraction.</a:t>
            </a:r>
          </a:p>
        </p:txBody>
      </p:sp>
      <p:sp>
        <p:nvSpPr>
          <p:cNvPr id="4" name="Slide Number Placeholder 3"/>
          <p:cNvSpPr>
            <a:spLocks noGrp="1"/>
          </p:cNvSpPr>
          <p:nvPr>
            <p:ph type="sldNum" sz="quarter" idx="5"/>
          </p:nvPr>
        </p:nvSpPr>
        <p:spPr/>
        <p:txBody>
          <a:bodyPr/>
          <a:lstStyle/>
          <a:p>
            <a:fld id="{DC7C6C50-02EC-4735-B8E0-028A1454F136}" type="slidenum">
              <a:rPr lang="en-US" smtClean="0"/>
              <a:t>11</a:t>
            </a:fld>
            <a:endParaRPr lang="en-US"/>
          </a:p>
        </p:txBody>
      </p:sp>
    </p:spTree>
    <p:extLst>
      <p:ext uri="{BB962C8B-B14F-4D97-AF65-F5344CB8AC3E}">
        <p14:creationId xmlns:p14="http://schemas.microsoft.com/office/powerpoint/2010/main" val="1053728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power spectrum of the stator current, and as apparent from the figure, we cannot really deduce anything yet. So, we use feature extraction toolbox of MATLAB to get statistical values such as total power, band power, peaks, etc.</a:t>
            </a:r>
          </a:p>
        </p:txBody>
      </p:sp>
      <p:sp>
        <p:nvSpPr>
          <p:cNvPr id="4" name="Slide Number Placeholder 3"/>
          <p:cNvSpPr>
            <a:spLocks noGrp="1"/>
          </p:cNvSpPr>
          <p:nvPr>
            <p:ph type="sldNum" sz="quarter" idx="5"/>
          </p:nvPr>
        </p:nvSpPr>
        <p:spPr/>
        <p:txBody>
          <a:bodyPr/>
          <a:lstStyle/>
          <a:p>
            <a:fld id="{DC7C6C50-02EC-4735-B8E0-028A1454F136}" type="slidenum">
              <a:rPr lang="en-US" smtClean="0"/>
              <a:t>12</a:t>
            </a:fld>
            <a:endParaRPr lang="en-US"/>
          </a:p>
        </p:txBody>
      </p:sp>
    </p:spTree>
    <p:extLst>
      <p:ext uri="{BB962C8B-B14F-4D97-AF65-F5344CB8AC3E}">
        <p14:creationId xmlns:p14="http://schemas.microsoft.com/office/powerpoint/2010/main" val="2196757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extract such statistical features for both radial and axial vibrations using the same toolbox.</a:t>
            </a:r>
          </a:p>
        </p:txBody>
      </p:sp>
      <p:sp>
        <p:nvSpPr>
          <p:cNvPr id="4" name="Slide Number Placeholder 3"/>
          <p:cNvSpPr>
            <a:spLocks noGrp="1"/>
          </p:cNvSpPr>
          <p:nvPr>
            <p:ph type="sldNum" sz="quarter" idx="5"/>
          </p:nvPr>
        </p:nvSpPr>
        <p:spPr/>
        <p:txBody>
          <a:bodyPr/>
          <a:lstStyle/>
          <a:p>
            <a:fld id="{DC7C6C50-02EC-4735-B8E0-028A1454F136}" type="slidenum">
              <a:rPr lang="en-US" smtClean="0"/>
              <a:t>13</a:t>
            </a:fld>
            <a:endParaRPr lang="en-US"/>
          </a:p>
        </p:txBody>
      </p:sp>
    </p:spTree>
    <p:extLst>
      <p:ext uri="{BB962C8B-B14F-4D97-AF65-F5344CB8AC3E}">
        <p14:creationId xmlns:p14="http://schemas.microsoft.com/office/powerpoint/2010/main" val="1810807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features have been properly extracted, we rank them in the order of their importance using one way analysis of variation, or ANOVA for short. The top features are then passed onto the machine learning classifiers for training. It should be noted that too many unimportant features can result in undesired effects, so out of 50-60 features that were extracted, only the most important ones were chosen.</a:t>
            </a:r>
          </a:p>
        </p:txBody>
      </p:sp>
      <p:sp>
        <p:nvSpPr>
          <p:cNvPr id="4" name="Slide Number Placeholder 3"/>
          <p:cNvSpPr>
            <a:spLocks noGrp="1"/>
          </p:cNvSpPr>
          <p:nvPr>
            <p:ph type="sldNum" sz="quarter" idx="5"/>
          </p:nvPr>
        </p:nvSpPr>
        <p:spPr/>
        <p:txBody>
          <a:bodyPr/>
          <a:lstStyle/>
          <a:p>
            <a:fld id="{DC7C6C50-02EC-4735-B8E0-028A1454F136}" type="slidenum">
              <a:rPr lang="en-US" smtClean="0"/>
              <a:t>15</a:t>
            </a:fld>
            <a:endParaRPr lang="en-US"/>
          </a:p>
        </p:txBody>
      </p:sp>
    </p:spTree>
    <p:extLst>
      <p:ext uri="{BB962C8B-B14F-4D97-AF65-F5344CB8AC3E}">
        <p14:creationId xmlns:p14="http://schemas.microsoft.com/office/powerpoint/2010/main" val="3254647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BD98-6597-1401-4469-F96A5ED14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221CED-ECD6-321B-C1A6-9DA57B382C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20A6B5-2BBA-D52F-C4E8-0A7BBBAC2A2D}"/>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5" name="Footer Placeholder 4">
            <a:extLst>
              <a:ext uri="{FF2B5EF4-FFF2-40B4-BE49-F238E27FC236}">
                <a16:creationId xmlns:a16="http://schemas.microsoft.com/office/drawing/2014/main" id="{96241D70-A53A-1BA0-3B9F-8027D755E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F6189-2A3D-5D54-571C-2BE56BBA4675}"/>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1426631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40805-8232-82E8-BBCC-4D7283DD4B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E15803-BA6B-71BD-283E-438D043A2D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D9EFF-9C90-D9CC-88EF-583A37DBBC51}"/>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5" name="Footer Placeholder 4">
            <a:extLst>
              <a:ext uri="{FF2B5EF4-FFF2-40B4-BE49-F238E27FC236}">
                <a16:creationId xmlns:a16="http://schemas.microsoft.com/office/drawing/2014/main" id="{065ADE5C-CC28-011F-CA6E-BD6B3A9A77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68A5C-C336-C2F5-B835-F92C6C5A672C}"/>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2328166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A751E3-E4E3-7403-9CC1-0B327EED99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C07A79-489C-62A5-5309-598E59CCC8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869BD-A6C1-8322-CCFD-24B4A03C571C}"/>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5" name="Footer Placeholder 4">
            <a:extLst>
              <a:ext uri="{FF2B5EF4-FFF2-40B4-BE49-F238E27FC236}">
                <a16:creationId xmlns:a16="http://schemas.microsoft.com/office/drawing/2014/main" id="{DDB569DF-98A5-E28D-261B-3B5B2EC5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8BFAA-CB4E-304A-BA8C-EA96141E06B6}"/>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330958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D564-B6B1-CA9D-36C2-E3DF81A5C4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99C4EF-A57C-7335-625E-58DC0BCAD9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8987A-B6E3-DE58-7801-ACF0E225A6B0}"/>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5" name="Footer Placeholder 4">
            <a:extLst>
              <a:ext uri="{FF2B5EF4-FFF2-40B4-BE49-F238E27FC236}">
                <a16:creationId xmlns:a16="http://schemas.microsoft.com/office/drawing/2014/main" id="{6FF330B8-E277-9EA7-548E-EB1EBF769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912C2-AB04-BF5E-D007-EC5DC048A5B6}"/>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977546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B88E-2F3F-59A4-1202-C1F6C69BA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E4FF6C-4E01-1B13-6E34-EDBDF926D8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E8CEC-7D26-5E46-8EAB-37AE80B4FDC2}"/>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5" name="Footer Placeholder 4">
            <a:extLst>
              <a:ext uri="{FF2B5EF4-FFF2-40B4-BE49-F238E27FC236}">
                <a16:creationId xmlns:a16="http://schemas.microsoft.com/office/drawing/2014/main" id="{A9DCDD4B-B8BA-D0C8-45A6-942DF7027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4D5E0-26AF-1544-DFF8-73CA20992CCF}"/>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389505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CF06A-2197-6CB9-335C-1408CB5FF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3BEBE-6D60-3721-3220-40262E160B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6743CB-0C37-6A38-D155-5D055B9A59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CE6313-0150-3D92-3866-9F64942E666A}"/>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6" name="Footer Placeholder 5">
            <a:extLst>
              <a:ext uri="{FF2B5EF4-FFF2-40B4-BE49-F238E27FC236}">
                <a16:creationId xmlns:a16="http://schemas.microsoft.com/office/drawing/2014/main" id="{E491F650-4B88-7869-F247-ADDE8C6970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D9CC2B-D0B0-8CA5-FA9F-E6A78BA10D49}"/>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20875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790C-F10D-883F-8F60-0C697DF215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385B5C-0C7C-2912-CE34-0CCF1D69D4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45B4AC-6C6B-F0CA-C0A0-23F714AD91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17009F-07F7-20A2-096A-31425562E6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F4658E-CD9B-FACC-B121-EAAEDC80F5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C051FA-C9A4-8CB1-5185-86875E577C4A}"/>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8" name="Footer Placeholder 7">
            <a:extLst>
              <a:ext uri="{FF2B5EF4-FFF2-40B4-BE49-F238E27FC236}">
                <a16:creationId xmlns:a16="http://schemas.microsoft.com/office/drawing/2014/main" id="{A7E505B2-3315-77D1-19A7-2995B9C0DB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52060C-2DD1-B045-4CA1-31FBC7893BAE}"/>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918934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BDE8-8B16-C068-F828-9D2B34F953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65F23C-BBCA-1206-FDA4-852A5955FE53}"/>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4" name="Footer Placeholder 3">
            <a:extLst>
              <a:ext uri="{FF2B5EF4-FFF2-40B4-BE49-F238E27FC236}">
                <a16:creationId xmlns:a16="http://schemas.microsoft.com/office/drawing/2014/main" id="{FB3529AD-7090-23CA-D6D8-275C82BABB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876E16-AF51-8A90-9485-FF4CD2358ABA}"/>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308460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B846B8-802E-FE2D-348A-143B2C87E18F}"/>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3" name="Footer Placeholder 2">
            <a:extLst>
              <a:ext uri="{FF2B5EF4-FFF2-40B4-BE49-F238E27FC236}">
                <a16:creationId xmlns:a16="http://schemas.microsoft.com/office/drawing/2014/main" id="{7564E82F-7851-CC17-F258-D0B96412BE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FE926-83E4-F351-DBCC-3242DCEF9A1E}"/>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79947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18D-6C7E-7400-608E-7EDCFD29E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7C7676-0163-1A4E-187A-541AA77910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885535-4BF7-BA33-13E9-62365691F8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B3504-2E39-CEAD-C78A-6AF20C00E924}"/>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6" name="Footer Placeholder 5">
            <a:extLst>
              <a:ext uri="{FF2B5EF4-FFF2-40B4-BE49-F238E27FC236}">
                <a16:creationId xmlns:a16="http://schemas.microsoft.com/office/drawing/2014/main" id="{1405629E-5B48-F3A4-6A54-3E616A5687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DF482-722E-1DC0-95C5-778D31855236}"/>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498916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B1D79-F619-2EE5-B717-F3C0BFABF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A8048-B3A7-4AFA-4465-8BB335594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523094-21C4-38C9-E91F-29B95BB68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6A446E-50A9-2476-807E-503979B60235}"/>
              </a:ext>
            </a:extLst>
          </p:cNvPr>
          <p:cNvSpPr>
            <a:spLocks noGrp="1"/>
          </p:cNvSpPr>
          <p:nvPr>
            <p:ph type="dt" sz="half" idx="10"/>
          </p:nvPr>
        </p:nvSpPr>
        <p:spPr/>
        <p:txBody>
          <a:bodyPr/>
          <a:lstStyle/>
          <a:p>
            <a:fld id="{725C7618-5A41-4E16-9706-1881192EA40F}" type="datetimeFigureOut">
              <a:rPr lang="en-US" smtClean="0"/>
              <a:t>12/28/2022</a:t>
            </a:fld>
            <a:endParaRPr lang="en-US"/>
          </a:p>
        </p:txBody>
      </p:sp>
      <p:sp>
        <p:nvSpPr>
          <p:cNvPr id="6" name="Footer Placeholder 5">
            <a:extLst>
              <a:ext uri="{FF2B5EF4-FFF2-40B4-BE49-F238E27FC236}">
                <a16:creationId xmlns:a16="http://schemas.microsoft.com/office/drawing/2014/main" id="{4C14AA72-4062-5405-30B7-198119774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911433-E0FC-9037-5EFF-843E90B2EB24}"/>
              </a:ext>
            </a:extLst>
          </p:cNvPr>
          <p:cNvSpPr>
            <a:spLocks noGrp="1"/>
          </p:cNvSpPr>
          <p:nvPr>
            <p:ph type="sldNum" sz="quarter" idx="12"/>
          </p:nvPr>
        </p:nvSpPr>
        <p:spPr/>
        <p:txBody>
          <a:bodyPr/>
          <a:lstStyle/>
          <a:p>
            <a:fld id="{DFFDF80A-A5CC-49CC-9E6E-1A42F09AA55B}" type="slidenum">
              <a:rPr lang="en-US" smtClean="0"/>
              <a:t>‹#›</a:t>
            </a:fld>
            <a:endParaRPr lang="en-US"/>
          </a:p>
        </p:txBody>
      </p:sp>
    </p:spTree>
    <p:extLst>
      <p:ext uri="{BB962C8B-B14F-4D97-AF65-F5344CB8AC3E}">
        <p14:creationId xmlns:p14="http://schemas.microsoft.com/office/powerpoint/2010/main" val="397963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ADF41E-6757-51D2-9B0E-89E314A2A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C5EA27-ECB6-2757-7BFE-27FADD39D1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07D66-6626-0F11-BA1D-2B609928E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5C7618-5A41-4E16-9706-1881192EA40F}" type="datetimeFigureOut">
              <a:rPr lang="en-US" smtClean="0"/>
              <a:t>12/28/2022</a:t>
            </a:fld>
            <a:endParaRPr lang="en-US"/>
          </a:p>
        </p:txBody>
      </p:sp>
      <p:sp>
        <p:nvSpPr>
          <p:cNvPr id="5" name="Footer Placeholder 4">
            <a:extLst>
              <a:ext uri="{FF2B5EF4-FFF2-40B4-BE49-F238E27FC236}">
                <a16:creationId xmlns:a16="http://schemas.microsoft.com/office/drawing/2014/main" id="{A44D5C1C-34FF-5E7D-9009-D9C9AAE6C5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A773D3-D251-39AC-6530-AA9C8E005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FDF80A-A5CC-49CC-9E6E-1A42F09AA55B}" type="slidenum">
              <a:rPr lang="en-US" smtClean="0"/>
              <a:t>‹#›</a:t>
            </a:fld>
            <a:endParaRPr lang="en-US"/>
          </a:p>
        </p:txBody>
      </p:sp>
    </p:spTree>
    <p:extLst>
      <p:ext uri="{BB962C8B-B14F-4D97-AF65-F5344CB8AC3E}">
        <p14:creationId xmlns:p14="http://schemas.microsoft.com/office/powerpoint/2010/main" val="4124863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notesSlide" Target="../notesSlides/notesSlide2.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microsoft.com/office/2007/relationships/hdphoto" Target="../media/hdphoto7.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7" Type="http://schemas.microsoft.com/office/2007/relationships/hdphoto" Target="../media/hdphoto9.wdp"/><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1.wdp"/><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9.png"/><Relationship Id="rId5" Type="http://schemas.microsoft.com/office/2007/relationships/hdphoto" Target="../media/hdphoto10.wdp"/><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4.xml"/><Relationship Id="rId6" Type="http://schemas.microsoft.com/office/2007/relationships/hdphoto" Target="../media/hdphoto13.wdp"/><Relationship Id="rId5" Type="http://schemas.openxmlformats.org/officeDocument/2006/relationships/image" Target="../media/image21.png"/><Relationship Id="rId4"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5" Type="http://schemas.microsoft.com/office/2007/relationships/hdphoto" Target="../media/hdphoto14.wdp"/><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mathworks.com/videos/what-is-a-digital-twin-1633951326406.html#:~:text=A%20digital%20twin%20is%20a,such%20as%20machine%20learning%20models." TargetMode="External"/><Relationship Id="rId4" Type="http://schemas.openxmlformats.org/officeDocument/2006/relationships/hyperlink" Target="https://www.ibm.com/topics/what-is-a-digital-tw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a:extLst>
              <a:ext uri="{FF2B5EF4-FFF2-40B4-BE49-F238E27FC236}">
                <a16:creationId xmlns:a16="http://schemas.microsoft.com/office/drawing/2014/main" id="{A33B2C48-EB45-D4BF-F868-7B8C81A03A39}"/>
              </a:ext>
            </a:extLst>
          </p:cNvPr>
          <p:cNvPicPr>
            <a:picLocks noChangeAspect="1"/>
          </p:cNvPicPr>
          <p:nvPr/>
        </p:nvPicPr>
        <p:blipFill rotWithShape="1">
          <a:blip r:embed="rId2">
            <a:alphaModFix amt="60000"/>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AB03C925-898F-8FF4-9B1E-C23E3BC8742A}"/>
              </a:ext>
            </a:extLst>
          </p:cNvPr>
          <p:cNvSpPr>
            <a:spLocks noGrp="1"/>
          </p:cNvSpPr>
          <p:nvPr>
            <p:ph type="ctrTitle"/>
          </p:nvPr>
        </p:nvSpPr>
        <p:spPr>
          <a:xfrm>
            <a:off x="1198181" y="1122363"/>
            <a:ext cx="9795637" cy="2220775"/>
          </a:xfrm>
        </p:spPr>
        <p:txBody>
          <a:bodyPr>
            <a:normAutofit fontScale="90000"/>
          </a:bodyPr>
          <a:lstStyle/>
          <a:p>
            <a:r>
              <a:rPr lang="en-US" sz="5400" b="1" dirty="0">
                <a:solidFill>
                  <a:srgbClr val="FFFFFF"/>
                </a:solidFill>
                <a:latin typeface="Bahnschrift" panose="020B0502040204020203" pitchFamily="34" charset="0"/>
              </a:rPr>
              <a:t>Digital Twin of an Induction Motor: Fault Analysis &amp; </a:t>
            </a:r>
            <a:br>
              <a:rPr lang="en-US" sz="5400" b="1" dirty="0">
                <a:solidFill>
                  <a:srgbClr val="FFFFFF"/>
                </a:solidFill>
                <a:latin typeface="Bahnschrift" panose="020B0502040204020203" pitchFamily="34" charset="0"/>
              </a:rPr>
            </a:br>
            <a:r>
              <a:rPr lang="en-US" sz="5400" b="1" dirty="0">
                <a:solidFill>
                  <a:srgbClr val="FFFFFF"/>
                </a:solidFill>
                <a:latin typeface="Bahnschrift" panose="020B0502040204020203" pitchFamily="34" charset="0"/>
              </a:rPr>
              <a:t>Predictive Maintenance</a:t>
            </a:r>
          </a:p>
        </p:txBody>
      </p:sp>
      <p:sp>
        <p:nvSpPr>
          <p:cNvPr id="4" name="Subtitle 3">
            <a:extLst>
              <a:ext uri="{FF2B5EF4-FFF2-40B4-BE49-F238E27FC236}">
                <a16:creationId xmlns:a16="http://schemas.microsoft.com/office/drawing/2014/main" id="{75CFBD4A-079F-5DCF-4B4C-BD6D46A4F021}"/>
              </a:ext>
            </a:extLst>
          </p:cNvPr>
          <p:cNvSpPr>
            <a:spLocks noGrp="1"/>
          </p:cNvSpPr>
          <p:nvPr>
            <p:ph type="subTitle" idx="1"/>
          </p:nvPr>
        </p:nvSpPr>
        <p:spPr>
          <a:xfrm>
            <a:off x="1198181" y="3514853"/>
            <a:ext cx="4897819" cy="2634020"/>
          </a:xfrm>
        </p:spPr>
        <p:txBody>
          <a:bodyPr anchor="ctr">
            <a:normAutofit/>
          </a:bodyPr>
          <a:lstStyle/>
          <a:p>
            <a:pPr algn="l"/>
            <a:r>
              <a:rPr lang="en-US" sz="2000" b="1" dirty="0">
                <a:solidFill>
                  <a:srgbClr val="FFFFFF"/>
                </a:solidFill>
                <a:latin typeface="Bahnschrift" panose="020B0502040204020203" pitchFamily="34" charset="0"/>
              </a:rPr>
              <a:t>Group Members: (CMS)</a:t>
            </a:r>
          </a:p>
          <a:p>
            <a:pPr algn="l"/>
            <a:r>
              <a:rPr lang="en-US" sz="2000" dirty="0">
                <a:solidFill>
                  <a:srgbClr val="FFFFFF"/>
                </a:solidFill>
                <a:latin typeface="Bahnschrift" panose="020B0502040204020203" pitchFamily="34" charset="0"/>
              </a:rPr>
              <a:t>Malik Abubakar (340894)</a:t>
            </a:r>
          </a:p>
          <a:p>
            <a:pPr algn="l"/>
            <a:r>
              <a:rPr lang="en-US" sz="2000" dirty="0">
                <a:solidFill>
                  <a:srgbClr val="FFFFFF"/>
                </a:solidFill>
                <a:latin typeface="Bahnschrift" panose="020B0502040204020203" pitchFamily="34" charset="0"/>
              </a:rPr>
              <a:t>Muhammad Ahmed Mohsin (333060)</a:t>
            </a:r>
          </a:p>
          <a:p>
            <a:pPr algn="l"/>
            <a:r>
              <a:rPr lang="en-US" sz="2000" dirty="0">
                <a:solidFill>
                  <a:srgbClr val="FFFFFF"/>
                </a:solidFill>
                <a:latin typeface="Bahnschrift" panose="020B0502040204020203" pitchFamily="34" charset="0"/>
              </a:rPr>
              <a:t>Danial Ahmad (331388)</a:t>
            </a:r>
          </a:p>
          <a:p>
            <a:pPr algn="l"/>
            <a:r>
              <a:rPr lang="en-US" sz="2000" dirty="0">
                <a:solidFill>
                  <a:srgbClr val="FFFFFF"/>
                </a:solidFill>
                <a:latin typeface="Bahnschrift" panose="020B0502040204020203" pitchFamily="34" charset="0"/>
              </a:rPr>
              <a:t>Muhammad Umer (345834)</a:t>
            </a:r>
          </a:p>
          <a:p>
            <a:pPr algn="l"/>
            <a:r>
              <a:rPr lang="en-US" sz="2000" dirty="0">
                <a:solidFill>
                  <a:srgbClr val="FFFFFF"/>
                </a:solidFill>
                <a:latin typeface="Bahnschrift" panose="020B0502040204020203" pitchFamily="34" charset="0"/>
              </a:rPr>
              <a:t>Syeda Fatima Zahra (334379)</a:t>
            </a:r>
          </a:p>
        </p:txBody>
      </p:sp>
      <p:sp>
        <p:nvSpPr>
          <p:cNvPr id="7" name="Subtitle 3">
            <a:extLst>
              <a:ext uri="{FF2B5EF4-FFF2-40B4-BE49-F238E27FC236}">
                <a16:creationId xmlns:a16="http://schemas.microsoft.com/office/drawing/2014/main" id="{6528EBB0-CBCF-2928-A7D8-FB7143D79C2E}"/>
              </a:ext>
            </a:extLst>
          </p:cNvPr>
          <p:cNvSpPr txBox="1">
            <a:spLocks/>
          </p:cNvSpPr>
          <p:nvPr/>
        </p:nvSpPr>
        <p:spPr>
          <a:xfrm>
            <a:off x="6095999" y="3429000"/>
            <a:ext cx="4897819" cy="2634020"/>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b="1" dirty="0">
                <a:solidFill>
                  <a:srgbClr val="FFFFFF"/>
                </a:solidFill>
                <a:latin typeface="Bahnschrift" panose="020B0502040204020203" pitchFamily="34" charset="0"/>
              </a:rPr>
              <a:t>Course Instructor: </a:t>
            </a:r>
            <a:r>
              <a:rPr lang="en-US" sz="2000" dirty="0">
                <a:solidFill>
                  <a:srgbClr val="FFFFFF"/>
                </a:solidFill>
                <a:latin typeface="Bahnschrift" panose="020B0502040204020203" pitchFamily="34" charset="0"/>
              </a:rPr>
              <a:t>Dr. Shahzad Younis</a:t>
            </a:r>
          </a:p>
          <a:p>
            <a:pPr algn="r"/>
            <a:r>
              <a:rPr lang="en-US" sz="2000" b="1" dirty="0">
                <a:solidFill>
                  <a:srgbClr val="FFFFFF"/>
                </a:solidFill>
                <a:latin typeface="Bahnschrift" panose="020B0502040204020203" pitchFamily="34" charset="0"/>
              </a:rPr>
              <a:t>Lab Instructor: </a:t>
            </a:r>
            <a:r>
              <a:rPr lang="en-US" sz="2000" dirty="0">
                <a:solidFill>
                  <a:srgbClr val="FFFFFF"/>
                </a:solidFill>
                <a:latin typeface="Bahnschrift" panose="020B0502040204020203" pitchFamily="34" charset="0"/>
              </a:rPr>
              <a:t>Mr. Ali Khalid</a:t>
            </a:r>
          </a:p>
        </p:txBody>
      </p:sp>
    </p:spTree>
    <p:extLst>
      <p:ext uri="{BB962C8B-B14F-4D97-AF65-F5344CB8AC3E}">
        <p14:creationId xmlns:p14="http://schemas.microsoft.com/office/powerpoint/2010/main" val="417535772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2CA7-4A1F-6DEC-CE61-40E0AE243C7A}"/>
              </a:ext>
            </a:extLst>
          </p:cNvPr>
          <p:cNvSpPr>
            <a:spLocks noGrp="1"/>
          </p:cNvSpPr>
          <p:nvPr>
            <p:ph type="title"/>
          </p:nvPr>
        </p:nvSpPr>
        <p:spPr/>
        <p:txBody>
          <a:bodyPr/>
          <a:lstStyle/>
          <a:p>
            <a:pPr algn="ctr"/>
            <a:r>
              <a:rPr lang="en-US" b="1" dirty="0">
                <a:latin typeface="Bahnschrift" panose="020B0502040204020203" pitchFamily="34" charset="0"/>
              </a:rPr>
              <a:t>Electrical Signals</a:t>
            </a:r>
          </a:p>
        </p:txBody>
      </p:sp>
      <p:sp>
        <p:nvSpPr>
          <p:cNvPr id="7" name="TextBox 6">
            <a:extLst>
              <a:ext uri="{FF2B5EF4-FFF2-40B4-BE49-F238E27FC236}">
                <a16:creationId xmlns:a16="http://schemas.microsoft.com/office/drawing/2014/main" id="{170AECDB-C163-C501-6F97-6501D8F78CCF}"/>
              </a:ext>
            </a:extLst>
          </p:cNvPr>
          <p:cNvSpPr txBox="1"/>
          <p:nvPr/>
        </p:nvSpPr>
        <p:spPr>
          <a:xfrm>
            <a:off x="838200" y="2376309"/>
            <a:ext cx="3685591" cy="2954655"/>
          </a:xfrm>
          <a:prstGeom prst="rect">
            <a:avLst/>
          </a:prstGeom>
          <a:noFill/>
        </p:spPr>
        <p:txBody>
          <a:bodyPr wrap="square">
            <a:spAutoFit/>
          </a:bodyPr>
          <a:lstStyle/>
          <a:p>
            <a:pPr marL="342900" indent="-342900">
              <a:buFont typeface="Arial" panose="020B0604020202020204" pitchFamily="34" charset="0"/>
              <a:buChar char="•"/>
            </a:pPr>
            <a:r>
              <a:rPr lang="en-US" sz="2200" b="0" i="0" dirty="0">
                <a:effectLst/>
                <a:latin typeface="Bahnschrift" panose="020B0502040204020203" pitchFamily="34" charset="0"/>
              </a:rPr>
              <a:t>Using Simulink model to generate electrical signals</a:t>
            </a:r>
          </a:p>
          <a:p>
            <a:pPr marL="342900" indent="-342900">
              <a:buFont typeface="Arial" panose="020B0604020202020204" pitchFamily="34" charset="0"/>
              <a:buChar char="•"/>
            </a:pPr>
            <a:endParaRPr lang="en-US" sz="1000" dirty="0">
              <a:latin typeface="Bahnschrift" panose="020B0502040204020203" pitchFamily="34" charset="0"/>
            </a:endParaRPr>
          </a:p>
          <a:p>
            <a:pPr marL="342900" indent="-342900">
              <a:buFont typeface="Arial" panose="020B0604020202020204" pitchFamily="34" charset="0"/>
              <a:buChar char="•"/>
            </a:pPr>
            <a:r>
              <a:rPr lang="en-US" sz="2200" b="1" dirty="0">
                <a:solidFill>
                  <a:srgbClr val="ED7D31"/>
                </a:solidFill>
                <a:latin typeface="Bahnschrift" panose="020B0502040204020203" pitchFamily="34" charset="0"/>
              </a:rPr>
              <a:t>Power spectrum </a:t>
            </a:r>
            <a:r>
              <a:rPr lang="en-US" sz="2200" dirty="0">
                <a:latin typeface="Bahnschrift" panose="020B0502040204020203" pitchFamily="34" charset="0"/>
              </a:rPr>
              <a:t>of the stator currents </a:t>
            </a:r>
            <a:r>
              <a:rPr lang="en-US" sz="2200" b="0" i="0" dirty="0">
                <a:effectLst/>
                <a:latin typeface="Bahnschrift" panose="020B0502040204020203" pitchFamily="34" charset="0"/>
              </a:rPr>
              <a:t>is obtained to perform statistical signal processing</a:t>
            </a:r>
          </a:p>
        </p:txBody>
      </p:sp>
      <p:pic>
        <p:nvPicPr>
          <p:cNvPr id="8" name="Picture 2" descr="MATLAB - Wikipedia">
            <a:extLst>
              <a:ext uri="{FF2B5EF4-FFF2-40B4-BE49-F238E27FC236}">
                <a16:creationId xmlns:a16="http://schemas.microsoft.com/office/drawing/2014/main" id="{29D83F9B-5D61-2457-545F-2948668EE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1800" y="487906"/>
            <a:ext cx="1202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5F98EF5-945D-A271-5D98-A4CA954408E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4523791" y="1985483"/>
            <a:ext cx="7340353" cy="4080337"/>
          </a:xfrm>
          <a:prstGeom prst="rect">
            <a:avLst/>
          </a:prstGeom>
        </p:spPr>
      </p:pic>
    </p:spTree>
    <p:extLst>
      <p:ext uri="{BB962C8B-B14F-4D97-AF65-F5344CB8AC3E}">
        <p14:creationId xmlns:p14="http://schemas.microsoft.com/office/powerpoint/2010/main" val="62178873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2CA7-4A1F-6DEC-CE61-40E0AE243C7A}"/>
              </a:ext>
            </a:extLst>
          </p:cNvPr>
          <p:cNvSpPr>
            <a:spLocks noGrp="1"/>
          </p:cNvSpPr>
          <p:nvPr>
            <p:ph type="title"/>
          </p:nvPr>
        </p:nvSpPr>
        <p:spPr/>
        <p:txBody>
          <a:bodyPr/>
          <a:lstStyle/>
          <a:p>
            <a:pPr algn="ctr"/>
            <a:r>
              <a:rPr lang="en-US" b="1" dirty="0">
                <a:latin typeface="Bahnschrift" panose="020B0502040204020203" pitchFamily="34" charset="0"/>
              </a:rPr>
              <a:t>Vibration Signals</a:t>
            </a:r>
          </a:p>
        </p:txBody>
      </p:sp>
      <p:pic>
        <p:nvPicPr>
          <p:cNvPr id="5" name="Picture 2" descr="Demodulation or envelope analysis | Power-MI">
            <a:extLst>
              <a:ext uri="{FF2B5EF4-FFF2-40B4-BE49-F238E27FC236}">
                <a16:creationId xmlns:a16="http://schemas.microsoft.com/office/drawing/2014/main" id="{4CFA4056-F668-85A3-6AE1-7646ED8EADE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14264" t="14682" r="13994" b="15320"/>
          <a:stretch/>
        </p:blipFill>
        <p:spPr bwMode="auto">
          <a:xfrm>
            <a:off x="838200" y="3716802"/>
            <a:ext cx="5919252" cy="25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0AECDB-C163-C501-6F97-6501D8F78CCF}"/>
              </a:ext>
            </a:extLst>
          </p:cNvPr>
          <p:cNvSpPr txBox="1"/>
          <p:nvPr/>
        </p:nvSpPr>
        <p:spPr>
          <a:xfrm>
            <a:off x="838200" y="1688378"/>
            <a:ext cx="10515600" cy="1600438"/>
          </a:xfrm>
          <a:prstGeom prst="rect">
            <a:avLst/>
          </a:prstGeom>
          <a:noFill/>
        </p:spPr>
        <p:txBody>
          <a:bodyPr wrap="square">
            <a:spAutoFit/>
          </a:bodyPr>
          <a:lstStyle/>
          <a:p>
            <a:pPr marL="342900" indent="-342900">
              <a:buFont typeface="Arial" panose="020B0604020202020204" pitchFamily="34" charset="0"/>
              <a:buChar char="•"/>
            </a:pPr>
            <a:r>
              <a:rPr lang="en-US" sz="2200" b="0" i="0" dirty="0">
                <a:effectLst/>
                <a:latin typeface="Bahnschrift" panose="020B0502040204020203" pitchFamily="34" charset="0"/>
              </a:rPr>
              <a:t>Using MATLAB Signal Processing Toolbox to estimate </a:t>
            </a:r>
            <a:r>
              <a:rPr lang="en-US" sz="2200" b="1" i="0" dirty="0">
                <a:solidFill>
                  <a:srgbClr val="ED7D31"/>
                </a:solidFill>
                <a:effectLst/>
                <a:latin typeface="Bahnschrift" panose="020B0502040204020203" pitchFamily="34" charset="0"/>
              </a:rPr>
              <a:t>Rotating Machinery Vibrational Behavior</a:t>
            </a:r>
            <a:r>
              <a:rPr lang="en-US" sz="2200" b="0" i="0" dirty="0">
                <a:effectLst/>
                <a:latin typeface="Bahnschrift" panose="020B0502040204020203" pitchFamily="34" charset="0"/>
              </a:rPr>
              <a:t>, axial and radial vibration signals are generated</a:t>
            </a:r>
          </a:p>
          <a:p>
            <a:pPr marL="342900" indent="-342900">
              <a:buFont typeface="Arial" panose="020B0604020202020204" pitchFamily="34" charset="0"/>
              <a:buChar char="•"/>
            </a:pPr>
            <a:endParaRPr lang="en-US" sz="1000" dirty="0">
              <a:latin typeface="Bahnschrift" panose="020B0502040204020203" pitchFamily="34" charset="0"/>
            </a:endParaRPr>
          </a:p>
          <a:p>
            <a:pPr marL="342900" indent="-342900">
              <a:buFont typeface="Arial" panose="020B0604020202020204" pitchFamily="34" charset="0"/>
              <a:buChar char="•"/>
            </a:pPr>
            <a:r>
              <a:rPr lang="en-US" sz="2200" b="1" dirty="0">
                <a:solidFill>
                  <a:srgbClr val="ED7D31"/>
                </a:solidFill>
                <a:latin typeface="Bahnschrift" panose="020B0502040204020203" pitchFamily="34" charset="0"/>
              </a:rPr>
              <a:t>Signal envelope </a:t>
            </a:r>
            <a:r>
              <a:rPr lang="en-US" sz="2200" dirty="0">
                <a:latin typeface="Bahnschrift" panose="020B0502040204020203" pitchFamily="34" charset="0"/>
              </a:rPr>
              <a:t>is used to minimize computation and avoid dealing with high frequency components</a:t>
            </a:r>
            <a:endParaRPr lang="en-US" sz="2200" b="0" i="0" dirty="0">
              <a:effectLst/>
              <a:latin typeface="Bahnschrift" panose="020B0502040204020203" pitchFamily="34" charset="0"/>
            </a:endParaRPr>
          </a:p>
        </p:txBody>
      </p:sp>
      <p:pic>
        <p:nvPicPr>
          <p:cNvPr id="8" name="Picture 2" descr="MATLAB - Wikipedia">
            <a:extLst>
              <a:ext uri="{FF2B5EF4-FFF2-40B4-BE49-F238E27FC236}">
                <a16:creationId xmlns:a16="http://schemas.microsoft.com/office/drawing/2014/main" id="{29D83F9B-5D61-2457-545F-2948668EEB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1800" y="487906"/>
            <a:ext cx="1202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nvelope (waves) - Wikipedia">
            <a:extLst>
              <a:ext uri="{FF2B5EF4-FFF2-40B4-BE49-F238E27FC236}">
                <a16:creationId xmlns:a16="http://schemas.microsoft.com/office/drawing/2014/main" id="{FCDDF48E-9878-507B-054F-AA70673A038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340467" y="3716802"/>
            <a:ext cx="4013333" cy="252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45249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172"/>
                                        </p:tgtEl>
                                        <p:attrNameLst>
                                          <p:attrName>style.visibility</p:attrName>
                                        </p:attrNameLst>
                                      </p:cBhvr>
                                      <p:to>
                                        <p:strVal val="visible"/>
                                      </p:to>
                                    </p:set>
                                    <p:anim calcmode="lin" valueType="num">
                                      <p:cBhvr additive="base">
                                        <p:cTn id="11" dur="500" fill="hold"/>
                                        <p:tgtEl>
                                          <p:spTgt spid="7172"/>
                                        </p:tgtEl>
                                        <p:attrNameLst>
                                          <p:attrName>ppt_x</p:attrName>
                                        </p:attrNameLst>
                                      </p:cBhvr>
                                      <p:tavLst>
                                        <p:tav tm="0">
                                          <p:val>
                                            <p:strVal val="1+#ppt_w/2"/>
                                          </p:val>
                                        </p:tav>
                                        <p:tav tm="100000">
                                          <p:val>
                                            <p:strVal val="#ppt_x"/>
                                          </p:val>
                                        </p:tav>
                                      </p:tavLst>
                                    </p:anim>
                                    <p:anim calcmode="lin" valueType="num">
                                      <p:cBhvr additive="base">
                                        <p:cTn id="12" dur="500" fill="hold"/>
                                        <p:tgtEl>
                                          <p:spTgt spid="71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3AD4D4F-F98D-5CDC-679E-F984A73237EB}"/>
                  </a:ext>
                </a:extLst>
              </p:cNvPr>
              <p:cNvSpPr>
                <a:spLocks noGrp="1"/>
              </p:cNvSpPr>
              <p:nvPr>
                <p:ph type="title"/>
              </p:nvPr>
            </p:nvSpPr>
            <p:spPr>
              <a:xfrm>
                <a:off x="838198" y="365125"/>
                <a:ext cx="10515600" cy="1325563"/>
              </a:xfrm>
            </p:spPr>
            <p:txBody>
              <a:bodyPr/>
              <a:lstStyle/>
              <a:p>
                <a:pPr algn="ctr"/>
                <a:r>
                  <a:rPr lang="en-US" b="1" dirty="0">
                    <a:latin typeface="Bahnschrift" panose="020B0502040204020203" pitchFamily="34" charset="0"/>
                  </a:rPr>
                  <a:t>Feature Extraction </a:t>
                </a:r>
                <a:r>
                  <a:rPr lang="en-US" dirty="0">
                    <a:solidFill>
                      <a:srgbClr val="ED7D31"/>
                    </a:solidFill>
                    <a:latin typeface="Bahnschrift" panose="020B0502040204020203" pitchFamily="34" charset="0"/>
                  </a:rPr>
                  <a:t>(Stator Current </a:t>
                </a:r>
                <a14:m>
                  <m:oMath xmlns:m="http://schemas.openxmlformats.org/officeDocument/2006/math">
                    <m:sSub>
                      <m:sSubPr>
                        <m:ctrlPr>
                          <a:rPr lang="en-US" i="1" smtClean="0">
                            <a:solidFill>
                              <a:srgbClr val="ED7D31"/>
                            </a:solidFill>
                            <a:latin typeface="Cambria Math" panose="02040503050406030204" pitchFamily="18" charset="0"/>
                          </a:rPr>
                        </m:ctrlPr>
                      </m:sSubPr>
                      <m:e>
                        <m:r>
                          <a:rPr lang="en-US" b="0" i="1" smtClean="0">
                            <a:solidFill>
                              <a:srgbClr val="ED7D31"/>
                            </a:solidFill>
                            <a:latin typeface="Cambria Math" panose="02040503050406030204" pitchFamily="18" charset="0"/>
                          </a:rPr>
                          <m:t>𝐼</m:t>
                        </m:r>
                      </m:e>
                      <m:sub>
                        <m:r>
                          <a:rPr lang="en-US" b="0" i="1" smtClean="0">
                            <a:solidFill>
                              <a:srgbClr val="ED7D31"/>
                            </a:solidFill>
                            <a:latin typeface="Cambria Math" panose="02040503050406030204" pitchFamily="18" charset="0"/>
                          </a:rPr>
                          <m:t>𝑎</m:t>
                        </m:r>
                      </m:sub>
                    </m:sSub>
                  </m:oMath>
                </a14:m>
                <a:r>
                  <a:rPr lang="en-US" dirty="0">
                    <a:solidFill>
                      <a:srgbClr val="ED7D31"/>
                    </a:solidFill>
                    <a:latin typeface="Bahnschrift" panose="020B0502040204020203" pitchFamily="34" charset="0"/>
                  </a:rPr>
                  <a:t>)</a:t>
                </a:r>
                <a:endParaRPr lang="en-US" dirty="0">
                  <a:latin typeface="Bahnschrift" panose="020B0502040204020203" pitchFamily="34" charset="0"/>
                </a:endParaRPr>
              </a:p>
            </p:txBody>
          </p:sp>
        </mc:Choice>
        <mc:Fallback xmlns="">
          <p:sp>
            <p:nvSpPr>
              <p:cNvPr id="2" name="Title 1">
                <a:extLst>
                  <a:ext uri="{FF2B5EF4-FFF2-40B4-BE49-F238E27FC236}">
                    <a16:creationId xmlns:a16="http://schemas.microsoft.com/office/drawing/2014/main" id="{43AD4D4F-F98D-5CDC-679E-F984A73237EB}"/>
                  </a:ext>
                </a:extLst>
              </p:cNvPr>
              <p:cNvSpPr>
                <a:spLocks noGrp="1" noRot="1" noChangeAspect="1" noMove="1" noResize="1" noEditPoints="1" noAdjustHandles="1" noChangeArrowheads="1" noChangeShapeType="1" noTextEdit="1"/>
              </p:cNvSpPr>
              <p:nvPr>
                <p:ph type="title"/>
              </p:nvPr>
            </p:nvSpPr>
            <p:spPr>
              <a:xfrm>
                <a:off x="838198" y="365125"/>
                <a:ext cx="10515600" cy="1325563"/>
              </a:xfr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1D75C80-ADA9-3024-9752-DD383CD0CB14}"/>
              </a:ext>
            </a:extLst>
          </p:cNvPr>
          <p:cNvPicPr>
            <a:picLocks noChangeAspect="1"/>
          </p:cNvPicPr>
          <p:nvPr/>
        </p:nvPicPr>
        <p:blipFill>
          <a:blip r:embed="rId5"/>
          <a:stretch>
            <a:fillRect/>
          </a:stretch>
        </p:blipFill>
        <p:spPr>
          <a:xfrm>
            <a:off x="2160268" y="1452875"/>
            <a:ext cx="7871461" cy="5040000"/>
          </a:xfrm>
          <a:prstGeom prst="rect">
            <a:avLst/>
          </a:prstGeom>
        </p:spPr>
      </p:pic>
      <p:pic>
        <p:nvPicPr>
          <p:cNvPr id="6" name="Content Placeholder 5">
            <a:extLst>
              <a:ext uri="{FF2B5EF4-FFF2-40B4-BE49-F238E27FC236}">
                <a16:creationId xmlns:a16="http://schemas.microsoft.com/office/drawing/2014/main" id="{69971C57-B969-0364-7EFC-24C7A8CA838A}"/>
              </a:ext>
            </a:extLst>
          </p:cNvPr>
          <p:cNvPicPr>
            <a:picLocks noGrp="1" noChangeAspect="1"/>
          </p:cNvPicPr>
          <p:nvPr>
            <p:ph idx="1"/>
          </p:nvPr>
        </p:nvPicPr>
        <p:blipFill>
          <a:blip r:embed="rId6">
            <a:extLst>
              <a:ext uri="{BEBA8EAE-BF5A-486C-A8C5-ECC9F3942E4B}">
                <a14:imgProps xmlns:a14="http://schemas.microsoft.com/office/drawing/2010/main">
                  <a14:imgLayer r:embed="rId7">
                    <a14:imgEffect>
                      <a14:sharpenSoften amount="25000"/>
                    </a14:imgEffect>
                    <a14:imgEffect>
                      <a14:saturation sat="200000"/>
                    </a14:imgEffect>
                    <a14:imgEffect>
                      <a14:brightnessContrast bright="20000" contrast="-40000"/>
                    </a14:imgEffect>
                  </a14:imgLayer>
                </a14:imgProps>
              </a:ext>
            </a:extLst>
          </a:blip>
          <a:stretch>
            <a:fillRect/>
          </a:stretch>
        </p:blipFill>
        <p:spPr>
          <a:xfrm>
            <a:off x="1558105" y="1452875"/>
            <a:ext cx="9075788" cy="5040000"/>
          </a:xfrm>
        </p:spPr>
      </p:pic>
    </p:spTree>
    <p:custDataLst>
      <p:tags r:id="rId1"/>
    </p:custDataLst>
    <p:extLst>
      <p:ext uri="{BB962C8B-B14F-4D97-AF65-F5344CB8AC3E}">
        <p14:creationId xmlns:p14="http://schemas.microsoft.com/office/powerpoint/2010/main" val="40271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B39837-B7EF-B6BE-CBF2-6E7720897F7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Lst>
          </a:blip>
          <a:stretch>
            <a:fillRect/>
          </a:stretch>
        </p:blipFill>
        <p:spPr>
          <a:xfrm>
            <a:off x="1809615" y="1452875"/>
            <a:ext cx="8498634" cy="5040000"/>
          </a:xfrm>
          <a:prstGeom prst="rect">
            <a:avLst/>
          </a:prstGeom>
        </p:spPr>
      </p:pic>
      <p:pic>
        <p:nvPicPr>
          <p:cNvPr id="10" name="Picture 9">
            <a:extLst>
              <a:ext uri="{FF2B5EF4-FFF2-40B4-BE49-F238E27FC236}">
                <a16:creationId xmlns:a16="http://schemas.microsoft.com/office/drawing/2014/main" id="{B29D941C-33A7-25F9-2045-CF873EDB6C6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saturation sat="200000"/>
                    </a14:imgEffect>
                    <a14:imgEffect>
                      <a14:brightnessContrast bright="20000" contrast="-40000"/>
                    </a14:imgEffect>
                  </a14:imgLayer>
                </a14:imgProps>
              </a:ext>
            </a:extLst>
          </a:blip>
          <a:stretch>
            <a:fillRect/>
          </a:stretch>
        </p:blipFill>
        <p:spPr>
          <a:xfrm>
            <a:off x="1633951" y="1452875"/>
            <a:ext cx="8849962" cy="5040000"/>
          </a:xfrm>
          <a:prstGeom prst="rect">
            <a:avLst/>
          </a:prstGeom>
        </p:spPr>
      </p:pic>
      <p:sp>
        <p:nvSpPr>
          <p:cNvPr id="19" name="Title 1">
            <a:extLst>
              <a:ext uri="{FF2B5EF4-FFF2-40B4-BE49-F238E27FC236}">
                <a16:creationId xmlns:a16="http://schemas.microsoft.com/office/drawing/2014/main" id="{4A9531A3-7425-6F55-A0AC-27CA8C640608}"/>
              </a:ext>
            </a:extLst>
          </p:cNvPr>
          <p:cNvSpPr>
            <a:spLocks noGrp="1"/>
          </p:cNvSpPr>
          <p:nvPr>
            <p:ph type="title"/>
          </p:nvPr>
        </p:nvSpPr>
        <p:spPr>
          <a:xfrm>
            <a:off x="838198" y="365125"/>
            <a:ext cx="10515600" cy="1325563"/>
          </a:xfrm>
        </p:spPr>
        <p:txBody>
          <a:bodyPr/>
          <a:lstStyle/>
          <a:p>
            <a:pPr algn="ctr"/>
            <a:r>
              <a:rPr lang="en-US" b="1" dirty="0">
                <a:latin typeface="Bahnschrift" panose="020B0502040204020203" pitchFamily="34" charset="0"/>
              </a:rPr>
              <a:t>Feature Extraction </a:t>
            </a:r>
            <a:r>
              <a:rPr lang="en-US" dirty="0">
                <a:solidFill>
                  <a:srgbClr val="ED7D31"/>
                </a:solidFill>
                <a:latin typeface="Bahnschrift" panose="020B0502040204020203" pitchFamily="34" charset="0"/>
              </a:rPr>
              <a:t>(Radial Vibrations)</a:t>
            </a:r>
            <a:endParaRPr lang="en-US" dirty="0">
              <a:latin typeface="Bahnschrift" panose="020B0502040204020203" pitchFamily="34" charset="0"/>
            </a:endParaRPr>
          </a:p>
        </p:txBody>
      </p:sp>
    </p:spTree>
    <p:custDataLst>
      <p:tags r:id="rId1"/>
    </p:custDataLst>
    <p:extLst>
      <p:ext uri="{BB962C8B-B14F-4D97-AF65-F5344CB8AC3E}">
        <p14:creationId xmlns:p14="http://schemas.microsoft.com/office/powerpoint/2010/main" val="329189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EF7E79-A2BA-8CEA-F1F3-EA11A31A6A5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Lst>
          </a:blip>
          <a:stretch>
            <a:fillRect/>
          </a:stretch>
        </p:blipFill>
        <p:spPr>
          <a:xfrm>
            <a:off x="1732094" y="1481294"/>
            <a:ext cx="8727805" cy="5040000"/>
          </a:xfrm>
          <a:prstGeom prst="rect">
            <a:avLst/>
          </a:prstGeom>
        </p:spPr>
      </p:pic>
      <p:pic>
        <p:nvPicPr>
          <p:cNvPr id="7" name="Picture 6">
            <a:extLst>
              <a:ext uri="{FF2B5EF4-FFF2-40B4-BE49-F238E27FC236}">
                <a16:creationId xmlns:a16="http://schemas.microsoft.com/office/drawing/2014/main" id="{B05F0AA7-127D-C1C1-2875-C82874BD915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Effect>
                      <a14:brightnessContrast bright="20000" contrast="-40000"/>
                    </a14:imgEffect>
                  </a14:imgLayer>
                </a14:imgProps>
              </a:ext>
            </a:extLst>
          </a:blip>
          <a:stretch>
            <a:fillRect/>
          </a:stretch>
        </p:blipFill>
        <p:spPr>
          <a:xfrm>
            <a:off x="1652758" y="1481294"/>
            <a:ext cx="8886479" cy="5040000"/>
          </a:xfrm>
          <a:prstGeom prst="rect">
            <a:avLst/>
          </a:prstGeom>
        </p:spPr>
      </p:pic>
      <p:sp>
        <p:nvSpPr>
          <p:cNvPr id="10" name="Title 1">
            <a:extLst>
              <a:ext uri="{FF2B5EF4-FFF2-40B4-BE49-F238E27FC236}">
                <a16:creationId xmlns:a16="http://schemas.microsoft.com/office/drawing/2014/main" id="{37B7FD7D-E040-FA7F-74B3-ED4298ED7752}"/>
              </a:ext>
            </a:extLst>
          </p:cNvPr>
          <p:cNvSpPr>
            <a:spLocks noGrp="1"/>
          </p:cNvSpPr>
          <p:nvPr>
            <p:ph type="title"/>
          </p:nvPr>
        </p:nvSpPr>
        <p:spPr>
          <a:xfrm>
            <a:off x="838198" y="365125"/>
            <a:ext cx="10515600" cy="1325563"/>
          </a:xfrm>
        </p:spPr>
        <p:txBody>
          <a:bodyPr/>
          <a:lstStyle/>
          <a:p>
            <a:pPr algn="ctr"/>
            <a:r>
              <a:rPr lang="en-US" b="1" dirty="0">
                <a:latin typeface="Bahnschrift" panose="020B0502040204020203" pitchFamily="34" charset="0"/>
              </a:rPr>
              <a:t>Feature Extraction </a:t>
            </a:r>
            <a:r>
              <a:rPr lang="en-US" dirty="0">
                <a:solidFill>
                  <a:srgbClr val="ED7D31"/>
                </a:solidFill>
                <a:latin typeface="Bahnschrift" panose="020B0502040204020203" pitchFamily="34" charset="0"/>
              </a:rPr>
              <a:t>(Axial Vibrations)</a:t>
            </a:r>
            <a:endParaRPr lang="en-US" dirty="0">
              <a:latin typeface="Bahnschrift" panose="020B0502040204020203" pitchFamily="34" charset="0"/>
            </a:endParaRPr>
          </a:p>
        </p:txBody>
      </p:sp>
    </p:spTree>
    <p:custDataLst>
      <p:tags r:id="rId1"/>
    </p:custDataLst>
    <p:extLst>
      <p:ext uri="{BB962C8B-B14F-4D97-AF65-F5344CB8AC3E}">
        <p14:creationId xmlns:p14="http://schemas.microsoft.com/office/powerpoint/2010/main" val="2949574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5F196-2A94-EC04-76EA-C8F5877DC097}"/>
              </a:ext>
            </a:extLst>
          </p:cNvPr>
          <p:cNvSpPr>
            <a:spLocks noGrp="1"/>
          </p:cNvSpPr>
          <p:nvPr>
            <p:ph type="title"/>
          </p:nvPr>
        </p:nvSpPr>
        <p:spPr>
          <a:xfrm>
            <a:off x="838200" y="292697"/>
            <a:ext cx="10515600" cy="1325563"/>
          </a:xfrm>
        </p:spPr>
        <p:txBody>
          <a:bodyPr/>
          <a:lstStyle/>
          <a:p>
            <a:pPr algn="ctr"/>
            <a:r>
              <a:rPr lang="en-US" b="1" dirty="0">
                <a:latin typeface="Bahnschrift" panose="020B0502040204020203" pitchFamily="34" charset="0"/>
              </a:rPr>
              <a:t>Feature </a:t>
            </a:r>
            <a:r>
              <a:rPr lang="en-US" b="1" dirty="0">
                <a:solidFill>
                  <a:srgbClr val="ED7D31"/>
                </a:solidFill>
                <a:latin typeface="Bahnschrift" panose="020B0502040204020203" pitchFamily="34" charset="0"/>
              </a:rPr>
              <a:t>Ranking</a:t>
            </a:r>
          </a:p>
        </p:txBody>
      </p:sp>
      <p:pic>
        <p:nvPicPr>
          <p:cNvPr id="9" name="Picture 8">
            <a:extLst>
              <a:ext uri="{FF2B5EF4-FFF2-40B4-BE49-F238E27FC236}">
                <a16:creationId xmlns:a16="http://schemas.microsoft.com/office/drawing/2014/main" id="{64FAF6C8-B700-220C-A405-0C29DF354F7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Effect>
                      <a14:brightnessContrast bright="20000" contrast="-40000"/>
                    </a14:imgEffect>
                  </a14:imgLayer>
                </a14:imgProps>
              </a:ext>
            </a:extLst>
          </a:blip>
          <a:stretch>
            <a:fillRect/>
          </a:stretch>
        </p:blipFill>
        <p:spPr>
          <a:xfrm>
            <a:off x="4590107" y="1486670"/>
            <a:ext cx="7198259" cy="4680000"/>
          </a:xfrm>
          <a:prstGeom prst="rect">
            <a:avLst/>
          </a:prstGeom>
        </p:spPr>
      </p:pic>
      <p:sp>
        <p:nvSpPr>
          <p:cNvPr id="11" name="TextBox 10">
            <a:extLst>
              <a:ext uri="{FF2B5EF4-FFF2-40B4-BE49-F238E27FC236}">
                <a16:creationId xmlns:a16="http://schemas.microsoft.com/office/drawing/2014/main" id="{A4E672EB-92E7-01D8-6A22-0C3F5E16B28C}"/>
              </a:ext>
            </a:extLst>
          </p:cNvPr>
          <p:cNvSpPr txBox="1"/>
          <p:nvPr/>
        </p:nvSpPr>
        <p:spPr>
          <a:xfrm>
            <a:off x="540945" y="1953472"/>
            <a:ext cx="4049162" cy="3877985"/>
          </a:xfrm>
          <a:prstGeom prst="rect">
            <a:avLst/>
          </a:prstGeom>
          <a:noFill/>
        </p:spPr>
        <p:txBody>
          <a:bodyPr wrap="square" anchor="ctr">
            <a:spAutoFit/>
          </a:bodyPr>
          <a:lstStyle/>
          <a:p>
            <a:pPr marL="342900" indent="-342900">
              <a:buFont typeface="Arial" panose="020B0604020202020204" pitchFamily="34" charset="0"/>
              <a:buChar char="•"/>
            </a:pPr>
            <a:r>
              <a:rPr lang="en-US" sz="2200" dirty="0">
                <a:latin typeface="Bahnschrift" panose="020B0502040204020203" pitchFamily="34" charset="0"/>
              </a:rPr>
              <a:t>Ranking all extracted statistical features in order of their importance</a:t>
            </a:r>
          </a:p>
          <a:p>
            <a:pPr marL="342900" indent="-342900">
              <a:buFont typeface="Arial" panose="020B0604020202020204" pitchFamily="34" charset="0"/>
              <a:buChar char="•"/>
            </a:pPr>
            <a:endParaRPr lang="en-US" sz="1000" dirty="0">
              <a:latin typeface="Bahnschrift" panose="020B0502040204020203" pitchFamily="34" charset="0"/>
            </a:endParaRPr>
          </a:p>
          <a:p>
            <a:pPr marL="342900" indent="-342900">
              <a:buFont typeface="Arial" panose="020B0604020202020204" pitchFamily="34" charset="0"/>
              <a:buChar char="•"/>
            </a:pPr>
            <a:r>
              <a:rPr lang="en-US" sz="2200" dirty="0">
                <a:latin typeface="Bahnschrift" panose="020B0502040204020203" pitchFamily="34" charset="0"/>
              </a:rPr>
              <a:t>Choosing the top </a:t>
            </a:r>
            <a:r>
              <a:rPr lang="en-US" sz="2200" dirty="0">
                <a:solidFill>
                  <a:srgbClr val="ED7D31"/>
                </a:solidFill>
                <a:latin typeface="Bahnschrift" panose="020B0502040204020203" pitchFamily="34" charset="0"/>
              </a:rPr>
              <a:t>13 (arbitrary choice) </a:t>
            </a:r>
            <a:r>
              <a:rPr lang="en-US" sz="2200" dirty="0">
                <a:latin typeface="Bahnschrift" panose="020B0502040204020203" pitchFamily="34" charset="0"/>
              </a:rPr>
              <a:t>important ones for training the ML classifiers</a:t>
            </a:r>
          </a:p>
          <a:p>
            <a:endParaRPr lang="en-US" sz="1000" dirty="0">
              <a:latin typeface="Bahnschrift" panose="020B0502040204020203" pitchFamily="34" charset="0"/>
            </a:endParaRPr>
          </a:p>
          <a:p>
            <a:pPr marL="342900" indent="-342900">
              <a:buFont typeface="Arial" panose="020B0604020202020204" pitchFamily="34" charset="0"/>
              <a:buChar char="•"/>
            </a:pPr>
            <a:r>
              <a:rPr lang="en-US" sz="2200" dirty="0">
                <a:latin typeface="Bahnschrift" panose="020B0502040204020203" pitchFamily="34" charset="0"/>
              </a:rPr>
              <a:t>Too many unimportant features can penalize the model</a:t>
            </a:r>
          </a:p>
        </p:txBody>
      </p:sp>
    </p:spTree>
    <p:custDataLst>
      <p:tags r:id="rId1"/>
    </p:custDataLst>
    <p:extLst>
      <p:ext uri="{BB962C8B-B14F-4D97-AF65-F5344CB8AC3E}">
        <p14:creationId xmlns:p14="http://schemas.microsoft.com/office/powerpoint/2010/main" val="2278725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5F196-2A94-EC04-76EA-C8F5877DC097}"/>
              </a:ext>
            </a:extLst>
          </p:cNvPr>
          <p:cNvSpPr>
            <a:spLocks noGrp="1"/>
          </p:cNvSpPr>
          <p:nvPr>
            <p:ph type="title"/>
          </p:nvPr>
        </p:nvSpPr>
        <p:spPr>
          <a:xfrm>
            <a:off x="838200" y="292697"/>
            <a:ext cx="10515600" cy="1325563"/>
          </a:xfrm>
        </p:spPr>
        <p:txBody>
          <a:bodyPr/>
          <a:lstStyle/>
          <a:p>
            <a:pPr algn="ctr"/>
            <a:r>
              <a:rPr lang="en-US" b="1" dirty="0">
                <a:latin typeface="Bahnschrift" panose="020B0502040204020203" pitchFamily="34" charset="0"/>
              </a:rPr>
              <a:t>Machine Learning: </a:t>
            </a:r>
            <a:r>
              <a:rPr lang="en-US" b="1" dirty="0">
                <a:solidFill>
                  <a:srgbClr val="ED7D31"/>
                </a:solidFill>
                <a:latin typeface="Bahnschrift" panose="020B0502040204020203" pitchFamily="34" charset="0"/>
              </a:rPr>
              <a:t>Classifiers</a:t>
            </a:r>
          </a:p>
        </p:txBody>
      </p:sp>
      <p:sp>
        <p:nvSpPr>
          <p:cNvPr id="11" name="TextBox 10">
            <a:extLst>
              <a:ext uri="{FF2B5EF4-FFF2-40B4-BE49-F238E27FC236}">
                <a16:creationId xmlns:a16="http://schemas.microsoft.com/office/drawing/2014/main" id="{A4E672EB-92E7-01D8-6A22-0C3F5E16B28C}"/>
              </a:ext>
            </a:extLst>
          </p:cNvPr>
          <p:cNvSpPr txBox="1"/>
          <p:nvPr/>
        </p:nvSpPr>
        <p:spPr>
          <a:xfrm>
            <a:off x="838200" y="2160654"/>
            <a:ext cx="4724114" cy="3631763"/>
          </a:xfrm>
          <a:prstGeom prst="rect">
            <a:avLst/>
          </a:prstGeom>
          <a:noFill/>
        </p:spPr>
        <p:txBody>
          <a:bodyPr wrap="square" anchor="ctr">
            <a:spAutoFit/>
          </a:bodyPr>
          <a:lstStyle/>
          <a:p>
            <a:pPr marL="342900" indent="-342900">
              <a:buFont typeface="Arial" panose="020B0604020202020204" pitchFamily="34" charset="0"/>
              <a:buChar char="•"/>
            </a:pPr>
            <a:r>
              <a:rPr lang="en-US" sz="2200" dirty="0">
                <a:latin typeface="Bahnschrift" panose="020B0502040204020203" pitchFamily="34" charset="0"/>
              </a:rPr>
              <a:t>Machine learning algorithm or mathematical function that maps input data to categories</a:t>
            </a:r>
          </a:p>
          <a:p>
            <a:pPr marL="342900" indent="-342900">
              <a:buFont typeface="Arial" panose="020B0604020202020204" pitchFamily="34" charset="0"/>
              <a:buChar char="•"/>
            </a:pPr>
            <a:endParaRPr lang="en-US" sz="1000" dirty="0">
              <a:latin typeface="Bahnschrift" panose="020B0502040204020203" pitchFamily="34" charset="0"/>
            </a:endParaRPr>
          </a:p>
          <a:p>
            <a:pPr marL="342900" indent="-342900">
              <a:buFont typeface="Arial" panose="020B0604020202020204" pitchFamily="34" charset="0"/>
              <a:buChar char="•"/>
            </a:pPr>
            <a:r>
              <a:rPr lang="en-US" sz="2200" dirty="0">
                <a:latin typeface="Bahnschrift" panose="020B0502040204020203" pitchFamily="34" charset="0"/>
              </a:rPr>
              <a:t>Examples</a:t>
            </a:r>
          </a:p>
          <a:p>
            <a:pPr marL="800100" lvl="1" indent="-342900">
              <a:buFont typeface="Arial" panose="020B0604020202020204" pitchFamily="34" charset="0"/>
              <a:buChar char="•"/>
            </a:pPr>
            <a:r>
              <a:rPr lang="en-US" sz="2200" dirty="0">
                <a:solidFill>
                  <a:srgbClr val="ED7D31"/>
                </a:solidFill>
                <a:latin typeface="Bahnschrift" panose="020B0502040204020203" pitchFamily="34" charset="0"/>
              </a:rPr>
              <a:t>Linear Classifiers</a:t>
            </a:r>
          </a:p>
          <a:p>
            <a:pPr marL="800100" lvl="1" indent="-342900">
              <a:buFont typeface="Arial" panose="020B0604020202020204" pitchFamily="34" charset="0"/>
              <a:buChar char="•"/>
            </a:pPr>
            <a:r>
              <a:rPr lang="en-US" sz="2200" dirty="0">
                <a:solidFill>
                  <a:srgbClr val="ED7D31"/>
                </a:solidFill>
                <a:latin typeface="Bahnschrift" panose="020B0502040204020203" pitchFamily="34" charset="0"/>
              </a:rPr>
              <a:t>Quadratic Classifiers</a:t>
            </a:r>
          </a:p>
          <a:p>
            <a:pPr marL="800100" lvl="1" indent="-342900">
              <a:buFont typeface="Arial" panose="020B0604020202020204" pitchFamily="34" charset="0"/>
              <a:buChar char="•"/>
            </a:pPr>
            <a:r>
              <a:rPr lang="en-US" sz="2200" dirty="0">
                <a:solidFill>
                  <a:srgbClr val="ED7D31"/>
                </a:solidFill>
                <a:latin typeface="Bahnschrift" panose="020B0502040204020203" pitchFamily="34" charset="0"/>
              </a:rPr>
              <a:t>Support Vector Machines</a:t>
            </a:r>
          </a:p>
          <a:p>
            <a:pPr marL="800100" lvl="1" indent="-342900">
              <a:buFont typeface="Arial" panose="020B0604020202020204" pitchFamily="34" charset="0"/>
              <a:buChar char="•"/>
            </a:pPr>
            <a:r>
              <a:rPr lang="en-US" sz="2200" dirty="0">
                <a:solidFill>
                  <a:srgbClr val="ED7D31"/>
                </a:solidFill>
                <a:latin typeface="Bahnschrift" panose="020B0502040204020203" pitchFamily="34" charset="0"/>
              </a:rPr>
              <a:t>K-Nearest Neighbors</a:t>
            </a:r>
          </a:p>
          <a:p>
            <a:pPr marL="800100" lvl="1" indent="-342900">
              <a:buFont typeface="Arial" panose="020B0604020202020204" pitchFamily="34" charset="0"/>
              <a:buChar char="•"/>
            </a:pPr>
            <a:r>
              <a:rPr lang="en-US" sz="2200" dirty="0">
                <a:solidFill>
                  <a:srgbClr val="ED7D31"/>
                </a:solidFill>
                <a:latin typeface="Bahnschrift" panose="020B0502040204020203" pitchFamily="34" charset="0"/>
              </a:rPr>
              <a:t>Neural Networks</a:t>
            </a:r>
          </a:p>
          <a:p>
            <a:pPr marL="800100" lvl="1" indent="-342900">
              <a:buFont typeface="Arial" panose="020B0604020202020204" pitchFamily="34" charset="0"/>
              <a:buChar char="•"/>
            </a:pPr>
            <a:r>
              <a:rPr lang="en-US" sz="2200" dirty="0">
                <a:solidFill>
                  <a:srgbClr val="ED7D31"/>
                </a:solidFill>
                <a:latin typeface="Bahnschrift" panose="020B0502040204020203" pitchFamily="34" charset="0"/>
              </a:rPr>
              <a:t>Decision Trees</a:t>
            </a:r>
          </a:p>
        </p:txBody>
      </p:sp>
      <p:pic>
        <p:nvPicPr>
          <p:cNvPr id="1026" name="Picture 2">
            <a:extLst>
              <a:ext uri="{FF2B5EF4-FFF2-40B4-BE49-F238E27FC236}">
                <a16:creationId xmlns:a16="http://schemas.microsoft.com/office/drawing/2014/main" id="{9979BD12-E528-40E7-0EE4-57B16768207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902" t="14114" r="1540" b="1265"/>
          <a:stretch/>
        </p:blipFill>
        <p:spPr bwMode="auto">
          <a:xfrm>
            <a:off x="5562314" y="1618260"/>
            <a:ext cx="5437647" cy="471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5887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252B-4195-4755-37E1-CBD2E869B241}"/>
              </a:ext>
            </a:extLst>
          </p:cNvPr>
          <p:cNvSpPr>
            <a:spLocks noGrp="1"/>
          </p:cNvSpPr>
          <p:nvPr>
            <p:ph type="title"/>
          </p:nvPr>
        </p:nvSpPr>
        <p:spPr>
          <a:xfrm>
            <a:off x="1252646" y="365125"/>
            <a:ext cx="10101154" cy="1325563"/>
          </a:xfrm>
        </p:spPr>
        <p:txBody>
          <a:bodyPr/>
          <a:lstStyle/>
          <a:p>
            <a:r>
              <a:rPr lang="en-US" b="1" dirty="0">
                <a:latin typeface="Bahnschrift" panose="020B0502040204020203" pitchFamily="34" charset="0"/>
              </a:rPr>
              <a:t>Predictions</a:t>
            </a:r>
          </a:p>
        </p:txBody>
      </p:sp>
      <p:grpSp>
        <p:nvGrpSpPr>
          <p:cNvPr id="8" name="Group 7">
            <a:extLst>
              <a:ext uri="{FF2B5EF4-FFF2-40B4-BE49-F238E27FC236}">
                <a16:creationId xmlns:a16="http://schemas.microsoft.com/office/drawing/2014/main" id="{487821C0-9D95-D4C0-38D9-B37336DAC4F4}"/>
              </a:ext>
            </a:extLst>
          </p:cNvPr>
          <p:cNvGrpSpPr/>
          <p:nvPr/>
        </p:nvGrpSpPr>
        <p:grpSpPr>
          <a:xfrm>
            <a:off x="1252646" y="1772765"/>
            <a:ext cx="4131429" cy="4720110"/>
            <a:chOff x="1354467" y="1758059"/>
            <a:chExt cx="4131429" cy="4720110"/>
          </a:xfrm>
        </p:grpSpPr>
        <p:pic>
          <p:nvPicPr>
            <p:cNvPr id="6" name="Picture 5">
              <a:extLst>
                <a:ext uri="{FF2B5EF4-FFF2-40B4-BE49-F238E27FC236}">
                  <a16:creationId xmlns:a16="http://schemas.microsoft.com/office/drawing/2014/main" id="{1DC6BADD-4339-AF7E-2D8C-54CD52FB89C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Effect>
                        <a14:brightnessContrast bright="20000" contrast="-40000"/>
                      </a14:imgEffect>
                    </a14:imgLayer>
                  </a14:imgProps>
                </a:ext>
              </a:extLst>
            </a:blip>
            <a:stretch>
              <a:fillRect/>
            </a:stretch>
          </p:blipFill>
          <p:spPr>
            <a:xfrm>
              <a:off x="1354467" y="1758059"/>
              <a:ext cx="4131429" cy="4320000"/>
            </a:xfrm>
            <a:prstGeom prst="rect">
              <a:avLst/>
            </a:prstGeom>
          </p:spPr>
        </p:pic>
        <p:sp>
          <p:nvSpPr>
            <p:cNvPr id="11" name="TextBox 10">
              <a:extLst>
                <a:ext uri="{FF2B5EF4-FFF2-40B4-BE49-F238E27FC236}">
                  <a16:creationId xmlns:a16="http://schemas.microsoft.com/office/drawing/2014/main" id="{534F6D58-DC77-A239-1CCD-00F80F103BDC}"/>
                </a:ext>
              </a:extLst>
            </p:cNvPr>
            <p:cNvSpPr txBox="1"/>
            <p:nvPr/>
          </p:nvSpPr>
          <p:spPr>
            <a:xfrm>
              <a:off x="2411767" y="6078059"/>
              <a:ext cx="2016831" cy="400110"/>
            </a:xfrm>
            <a:prstGeom prst="rect">
              <a:avLst/>
            </a:prstGeom>
            <a:noFill/>
          </p:spPr>
          <p:txBody>
            <a:bodyPr wrap="square">
              <a:spAutoFit/>
            </a:bodyPr>
            <a:lstStyle/>
            <a:p>
              <a:pPr algn="ctr"/>
              <a:r>
                <a:rPr lang="en-US" sz="2000" b="1" dirty="0">
                  <a:solidFill>
                    <a:srgbClr val="ED7D31"/>
                  </a:solidFill>
                  <a:latin typeface="Bahnschrift" panose="020B0502040204020203" pitchFamily="34" charset="0"/>
                </a:rPr>
                <a:t>Trained Models</a:t>
              </a:r>
            </a:p>
          </p:txBody>
        </p:sp>
      </p:grpSp>
      <p:grpSp>
        <p:nvGrpSpPr>
          <p:cNvPr id="3" name="Group 2">
            <a:extLst>
              <a:ext uri="{FF2B5EF4-FFF2-40B4-BE49-F238E27FC236}">
                <a16:creationId xmlns:a16="http://schemas.microsoft.com/office/drawing/2014/main" id="{041418CC-D41D-182F-2884-57EBA6510504}"/>
              </a:ext>
            </a:extLst>
          </p:cNvPr>
          <p:cNvGrpSpPr/>
          <p:nvPr/>
        </p:nvGrpSpPr>
        <p:grpSpPr>
          <a:xfrm>
            <a:off x="5798521" y="365125"/>
            <a:ext cx="6083928" cy="6229037"/>
            <a:chOff x="5798521" y="432176"/>
            <a:chExt cx="6083928" cy="6229037"/>
          </a:xfrm>
        </p:grpSpPr>
        <p:pic>
          <p:nvPicPr>
            <p:cNvPr id="7" name="Picture 6">
              <a:extLst>
                <a:ext uri="{FF2B5EF4-FFF2-40B4-BE49-F238E27FC236}">
                  <a16:creationId xmlns:a16="http://schemas.microsoft.com/office/drawing/2014/main" id="{80800A39-F1B5-3B5A-C86F-A1ACC604829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798521" y="432176"/>
              <a:ext cx="6083928" cy="5620793"/>
            </a:xfrm>
            <a:prstGeom prst="rect">
              <a:avLst/>
            </a:prstGeom>
          </p:spPr>
        </p:pic>
        <p:sp>
          <p:nvSpPr>
            <p:cNvPr id="13" name="TextBox 12">
              <a:extLst>
                <a:ext uri="{FF2B5EF4-FFF2-40B4-BE49-F238E27FC236}">
                  <a16:creationId xmlns:a16="http://schemas.microsoft.com/office/drawing/2014/main" id="{09BCFD19-93D5-ABA9-2015-153DBB1C7B49}"/>
                </a:ext>
              </a:extLst>
            </p:cNvPr>
            <p:cNvSpPr txBox="1"/>
            <p:nvPr/>
          </p:nvSpPr>
          <p:spPr>
            <a:xfrm>
              <a:off x="8048961" y="6140626"/>
              <a:ext cx="2654858" cy="520587"/>
            </a:xfrm>
            <a:prstGeom prst="rect">
              <a:avLst/>
            </a:prstGeom>
            <a:noFill/>
          </p:spPr>
          <p:txBody>
            <a:bodyPr wrap="square">
              <a:spAutoFit/>
            </a:bodyPr>
            <a:lstStyle/>
            <a:p>
              <a:pPr algn="ctr"/>
              <a:r>
                <a:rPr lang="en-US" sz="2000" b="1" dirty="0">
                  <a:solidFill>
                    <a:srgbClr val="ED7D31"/>
                  </a:solidFill>
                  <a:latin typeface="Bahnschrift" panose="020B0502040204020203" pitchFamily="34" charset="0"/>
                </a:rPr>
                <a:t>Confusion Matrix</a:t>
              </a:r>
            </a:p>
          </p:txBody>
        </p:sp>
      </p:grpSp>
    </p:spTree>
    <p:extLst>
      <p:ext uri="{BB962C8B-B14F-4D97-AF65-F5344CB8AC3E}">
        <p14:creationId xmlns:p14="http://schemas.microsoft.com/office/powerpoint/2010/main" val="557042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F9F19-729D-BBA7-2BD0-B6F3E486A5A9}"/>
              </a:ext>
            </a:extLst>
          </p:cNvPr>
          <p:cNvSpPr>
            <a:spLocks noGrp="1"/>
          </p:cNvSpPr>
          <p:nvPr>
            <p:ph type="title"/>
          </p:nvPr>
        </p:nvSpPr>
        <p:spPr>
          <a:xfrm>
            <a:off x="4965430" y="629268"/>
            <a:ext cx="6586491" cy="1286160"/>
          </a:xfrm>
        </p:spPr>
        <p:txBody>
          <a:bodyPr anchor="b">
            <a:normAutofit fontScale="90000"/>
          </a:bodyPr>
          <a:lstStyle/>
          <a:p>
            <a:r>
              <a:rPr lang="en-US" b="1" dirty="0">
                <a:latin typeface="Bahnschrift" panose="020B0502040204020203" pitchFamily="34" charset="0"/>
              </a:rPr>
              <a:t>Challenges &amp; Future Work</a:t>
            </a:r>
          </a:p>
        </p:txBody>
      </p:sp>
      <p:sp>
        <p:nvSpPr>
          <p:cNvPr id="3" name="Content Placeholder 2">
            <a:extLst>
              <a:ext uri="{FF2B5EF4-FFF2-40B4-BE49-F238E27FC236}">
                <a16:creationId xmlns:a16="http://schemas.microsoft.com/office/drawing/2014/main" id="{7C68B5F8-4C05-600C-B5F5-3018FD0D6E59}"/>
              </a:ext>
            </a:extLst>
          </p:cNvPr>
          <p:cNvSpPr>
            <a:spLocks noGrp="1"/>
          </p:cNvSpPr>
          <p:nvPr>
            <p:ph idx="1"/>
          </p:nvPr>
        </p:nvSpPr>
        <p:spPr>
          <a:xfrm>
            <a:off x="4965431" y="2438400"/>
            <a:ext cx="6586489" cy="3785419"/>
          </a:xfrm>
        </p:spPr>
        <p:txBody>
          <a:bodyPr>
            <a:normAutofit fontScale="92500" lnSpcReduction="10000"/>
          </a:bodyPr>
          <a:lstStyle/>
          <a:p>
            <a:r>
              <a:rPr lang="en-US" sz="2400" dirty="0">
                <a:latin typeface="Bahnschrift" panose="020B0502040204020203" pitchFamily="34" charset="0"/>
              </a:rPr>
              <a:t>Collection of </a:t>
            </a:r>
            <a:r>
              <a:rPr lang="en-US" sz="2400" dirty="0">
                <a:solidFill>
                  <a:srgbClr val="ED7D31"/>
                </a:solidFill>
                <a:latin typeface="Bahnschrift" panose="020B0502040204020203" pitchFamily="34" charset="0"/>
              </a:rPr>
              <a:t>precise &amp; accurate data </a:t>
            </a:r>
            <a:r>
              <a:rPr lang="en-US" sz="2400" dirty="0">
                <a:latin typeface="Bahnschrift" panose="020B0502040204020203" pitchFamily="34" charset="0"/>
              </a:rPr>
              <a:t>from the hardware</a:t>
            </a:r>
          </a:p>
          <a:p>
            <a:r>
              <a:rPr lang="en-US" sz="2400" dirty="0">
                <a:latin typeface="Bahnschrift" panose="020B0502040204020203" pitchFamily="34" charset="0"/>
              </a:rPr>
              <a:t>Implementing the prototype onto a large-scale Industrial System</a:t>
            </a:r>
          </a:p>
          <a:p>
            <a:r>
              <a:rPr lang="en-US" sz="2400" dirty="0">
                <a:latin typeface="Bahnschrift" panose="020B0502040204020203" pitchFamily="34" charset="0"/>
              </a:rPr>
              <a:t>Training the model on larger fault data by running thousands of what-if simulations</a:t>
            </a:r>
          </a:p>
          <a:p>
            <a:r>
              <a:rPr lang="en-US" sz="2400" dirty="0">
                <a:latin typeface="Bahnschrift" panose="020B0502040204020203" pitchFamily="34" charset="0"/>
              </a:rPr>
              <a:t>Increasing the number of parameters for feature extraction</a:t>
            </a:r>
          </a:p>
          <a:p>
            <a:pPr lvl="1"/>
            <a:r>
              <a:rPr lang="en-US" dirty="0">
                <a:solidFill>
                  <a:srgbClr val="ED7D31"/>
                </a:solidFill>
                <a:latin typeface="Bahnschrift" panose="020B0502040204020203" pitchFamily="34" charset="0"/>
              </a:rPr>
              <a:t>Mechanical torque variations</a:t>
            </a:r>
          </a:p>
          <a:p>
            <a:pPr lvl="1"/>
            <a:r>
              <a:rPr lang="en-US" dirty="0">
                <a:solidFill>
                  <a:srgbClr val="ED7D31"/>
                </a:solidFill>
                <a:latin typeface="Bahnschrift" panose="020B0502040204020203" pitchFamily="34" charset="0"/>
              </a:rPr>
              <a:t>Stator magnetic field variations</a:t>
            </a:r>
          </a:p>
          <a:p>
            <a:pPr lvl="1"/>
            <a:r>
              <a:rPr lang="en-US" dirty="0">
                <a:solidFill>
                  <a:srgbClr val="ED7D31"/>
                </a:solidFill>
                <a:latin typeface="Bahnschrift" panose="020B0502040204020203" pitchFamily="34" charset="0"/>
              </a:rPr>
              <a:t>Thermal signatures</a:t>
            </a:r>
          </a:p>
        </p:txBody>
      </p:sp>
      <p:pic>
        <p:nvPicPr>
          <p:cNvPr id="5" name="Picture 4" descr="Digital financial graph">
            <a:extLst>
              <a:ext uri="{FF2B5EF4-FFF2-40B4-BE49-F238E27FC236}">
                <a16:creationId xmlns:a16="http://schemas.microsoft.com/office/drawing/2014/main" id="{C6A9AD50-1213-0130-89F4-A1E87B526F73}"/>
              </a:ext>
            </a:extLst>
          </p:cNvPr>
          <p:cNvPicPr>
            <a:picLocks noChangeAspect="1"/>
          </p:cNvPicPr>
          <p:nvPr/>
        </p:nvPicPr>
        <p:blipFill rotWithShape="1">
          <a:blip r:embed="rId2"/>
          <a:srcRect l="38632" r="2334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4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9111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4DE479-901B-5774-541D-6FEE67D197C9}"/>
              </a:ext>
            </a:extLst>
          </p:cNvPr>
          <p:cNvSpPr>
            <a:spLocks noGrp="1"/>
          </p:cNvSpPr>
          <p:nvPr>
            <p:ph type="title"/>
          </p:nvPr>
        </p:nvSpPr>
        <p:spPr>
          <a:xfrm>
            <a:off x="841248" y="426720"/>
            <a:ext cx="10506456" cy="1919141"/>
          </a:xfrm>
        </p:spPr>
        <p:txBody>
          <a:bodyPr anchor="b">
            <a:normAutofit/>
          </a:bodyPr>
          <a:lstStyle/>
          <a:p>
            <a:pPr algn="ctr"/>
            <a:r>
              <a:rPr lang="en-US" sz="6000" b="1" dirty="0">
                <a:latin typeface="Bahnschrift" panose="020B0502040204020203" pitchFamily="34" charset="0"/>
              </a:rPr>
              <a:t>Conclusion</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84F6C3C-FCAD-AE87-0E60-0F4A68119127}"/>
              </a:ext>
            </a:extLst>
          </p:cNvPr>
          <p:cNvSpPr>
            <a:spLocks noGrp="1"/>
          </p:cNvSpPr>
          <p:nvPr>
            <p:ph idx="1"/>
          </p:nvPr>
        </p:nvSpPr>
        <p:spPr>
          <a:xfrm>
            <a:off x="841248" y="3337269"/>
            <a:ext cx="10509504" cy="2905686"/>
          </a:xfrm>
        </p:spPr>
        <p:txBody>
          <a:bodyPr>
            <a:normAutofit/>
          </a:bodyPr>
          <a:lstStyle/>
          <a:p>
            <a:r>
              <a:rPr lang="en-US" sz="2600" dirty="0">
                <a:latin typeface="Bahnschrift" panose="020B0502040204020203" pitchFamily="34" charset="0"/>
              </a:rPr>
              <a:t>Digital Twin is a </a:t>
            </a:r>
            <a:r>
              <a:rPr lang="en-US" sz="2600" dirty="0">
                <a:solidFill>
                  <a:srgbClr val="ED7D31"/>
                </a:solidFill>
                <a:latin typeface="Bahnschrift" panose="020B0502040204020203" pitchFamily="34" charset="0"/>
              </a:rPr>
              <a:t>virtual representation </a:t>
            </a:r>
            <a:r>
              <a:rPr lang="en-US" sz="2600" dirty="0">
                <a:latin typeface="Bahnschrift" panose="020B0502040204020203" pitchFamily="34" charset="0"/>
              </a:rPr>
              <a:t>of a physical system</a:t>
            </a:r>
          </a:p>
          <a:p>
            <a:r>
              <a:rPr lang="en-US" sz="2600" dirty="0">
                <a:latin typeface="Bahnschrift" panose="020B0502040204020203" pitchFamily="34" charset="0"/>
              </a:rPr>
              <a:t>They can act as smart software drivers for physical assets via IoT</a:t>
            </a:r>
          </a:p>
          <a:p>
            <a:r>
              <a:rPr lang="en-US" sz="2600" dirty="0">
                <a:latin typeface="Bahnschrift" panose="020B0502040204020203" pitchFamily="34" charset="0"/>
              </a:rPr>
              <a:t>They allow for </a:t>
            </a:r>
            <a:r>
              <a:rPr lang="en-US" sz="2600" dirty="0">
                <a:solidFill>
                  <a:srgbClr val="ED7D31"/>
                </a:solidFill>
                <a:latin typeface="Bahnschrift" panose="020B0502040204020203" pitchFamily="34" charset="0"/>
              </a:rPr>
              <a:t>real-time analytics, feedback and implementation</a:t>
            </a:r>
          </a:p>
          <a:p>
            <a:r>
              <a:rPr lang="en-US" sz="2600" dirty="0">
                <a:latin typeface="Bahnschrift" panose="020B0502040204020203" pitchFamily="34" charset="0"/>
              </a:rPr>
              <a:t>They let you </a:t>
            </a:r>
            <a:r>
              <a:rPr lang="en-US" sz="2600" dirty="0">
                <a:solidFill>
                  <a:srgbClr val="ED7D31"/>
                </a:solidFill>
                <a:latin typeface="Bahnschrift" panose="020B0502040204020203" pitchFamily="34" charset="0"/>
              </a:rPr>
              <a:t>predict failures in advance </a:t>
            </a:r>
            <a:r>
              <a:rPr lang="en-US" sz="2600" dirty="0">
                <a:latin typeface="Bahnschrift" panose="020B0502040204020203" pitchFamily="34" charset="0"/>
              </a:rPr>
              <a:t>and reduce downtime, do what-if simulations, and optimize operations</a:t>
            </a:r>
          </a:p>
        </p:txBody>
      </p:sp>
    </p:spTree>
    <p:extLst>
      <p:ext uri="{BB962C8B-B14F-4D97-AF65-F5344CB8AC3E}">
        <p14:creationId xmlns:p14="http://schemas.microsoft.com/office/powerpoint/2010/main" val="381858540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C8C28C-CB81-C4E8-E4C9-B711371C7E96}"/>
              </a:ext>
            </a:extLst>
          </p:cNvPr>
          <p:cNvSpPr>
            <a:spLocks noGrp="1"/>
          </p:cNvSpPr>
          <p:nvPr>
            <p:ph type="title"/>
          </p:nvPr>
        </p:nvSpPr>
        <p:spPr>
          <a:xfrm>
            <a:off x="841247" y="978619"/>
            <a:ext cx="3410712" cy="1106424"/>
          </a:xfrm>
        </p:spPr>
        <p:txBody>
          <a:bodyPr>
            <a:normAutofit/>
          </a:bodyPr>
          <a:lstStyle/>
          <a:p>
            <a:pPr algn="ctr"/>
            <a:r>
              <a:rPr lang="en-US" sz="3600" b="1" dirty="0">
                <a:latin typeface="Bahnschrift" panose="020B0502040204020203" pitchFamily="34" charset="0"/>
              </a:rPr>
              <a:t>Introduction</a:t>
            </a:r>
            <a:endParaRPr lang="en-US" sz="3200" b="1" dirty="0">
              <a:latin typeface="Bahnschrift" panose="020B0502040204020203" pitchFamily="34" charset="0"/>
            </a:endParaRPr>
          </a:p>
        </p:txBody>
      </p:sp>
      <p:sp>
        <p:nvSpPr>
          <p:cNvPr id="88" name="Rectangle 8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8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45B2F22-B9BC-EB41-30F2-29E7DD8647A9}"/>
              </a:ext>
            </a:extLst>
          </p:cNvPr>
          <p:cNvSpPr>
            <a:spLocks noGrp="1"/>
          </p:cNvSpPr>
          <p:nvPr>
            <p:ph idx="1"/>
          </p:nvPr>
        </p:nvSpPr>
        <p:spPr>
          <a:xfrm>
            <a:off x="841248" y="2252870"/>
            <a:ext cx="3412219" cy="3560251"/>
          </a:xfrm>
        </p:spPr>
        <p:txBody>
          <a:bodyPr>
            <a:normAutofit/>
          </a:bodyPr>
          <a:lstStyle/>
          <a:p>
            <a:r>
              <a:rPr lang="en-US" sz="2400" dirty="0">
                <a:latin typeface="Bahnschrift" panose="020B0502040204020203" pitchFamily="34" charset="0"/>
              </a:rPr>
              <a:t>Testing design prior to manufacturing</a:t>
            </a:r>
          </a:p>
          <a:p>
            <a:r>
              <a:rPr lang="en-US" sz="2400" dirty="0">
                <a:latin typeface="Bahnschrift" panose="020B0502040204020203" pitchFamily="34" charset="0"/>
              </a:rPr>
              <a:t>Diagnosing faults</a:t>
            </a:r>
          </a:p>
          <a:p>
            <a:r>
              <a:rPr lang="en-US" sz="2400" dirty="0">
                <a:latin typeface="Bahnschrift" panose="020B0502040204020203" pitchFamily="34" charset="0"/>
              </a:rPr>
              <a:t>Increases up-time and maximizes failure avoidance</a:t>
            </a:r>
          </a:p>
          <a:p>
            <a:r>
              <a:rPr lang="en-US" sz="2400" dirty="0">
                <a:latin typeface="Bahnschrift" panose="020B0502040204020203" pitchFamily="34" charset="0"/>
              </a:rPr>
              <a:t>Lower maintenance costs via predictive maintenance</a:t>
            </a:r>
          </a:p>
        </p:txBody>
      </p:sp>
      <p:grpSp>
        <p:nvGrpSpPr>
          <p:cNvPr id="31" name="Group 30">
            <a:extLst>
              <a:ext uri="{FF2B5EF4-FFF2-40B4-BE49-F238E27FC236}">
                <a16:creationId xmlns:a16="http://schemas.microsoft.com/office/drawing/2014/main" id="{F97A7BFD-C277-28D5-95C0-012D0E69E584}"/>
              </a:ext>
            </a:extLst>
          </p:cNvPr>
          <p:cNvGrpSpPr/>
          <p:nvPr/>
        </p:nvGrpSpPr>
        <p:grpSpPr>
          <a:xfrm>
            <a:off x="5120640" y="806632"/>
            <a:ext cx="6656832" cy="5144152"/>
            <a:chOff x="5883998" y="1204159"/>
            <a:chExt cx="5967224" cy="4972804"/>
          </a:xfrm>
        </p:grpSpPr>
        <p:pic>
          <p:nvPicPr>
            <p:cNvPr id="32" name="Picture 31">
              <a:extLst>
                <a:ext uri="{FF2B5EF4-FFF2-40B4-BE49-F238E27FC236}">
                  <a16:creationId xmlns:a16="http://schemas.microsoft.com/office/drawing/2014/main" id="{615E9730-ED45-03AF-1FF0-2E1C133F9A0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883998" y="1614983"/>
              <a:ext cx="5967224" cy="4561980"/>
            </a:xfrm>
            <a:prstGeom prst="rect">
              <a:avLst/>
            </a:prstGeom>
          </p:spPr>
        </p:pic>
        <p:sp>
          <p:nvSpPr>
            <p:cNvPr id="34" name="TextBox 33">
              <a:extLst>
                <a:ext uri="{FF2B5EF4-FFF2-40B4-BE49-F238E27FC236}">
                  <a16:creationId xmlns:a16="http://schemas.microsoft.com/office/drawing/2014/main" id="{650A41DD-8E14-15C9-F031-95407B5A74C9}"/>
                </a:ext>
              </a:extLst>
            </p:cNvPr>
            <p:cNvSpPr txBox="1"/>
            <p:nvPr/>
          </p:nvSpPr>
          <p:spPr>
            <a:xfrm>
              <a:off x="7382087" y="1204159"/>
              <a:ext cx="2971045" cy="329947"/>
            </a:xfrm>
            <a:prstGeom prst="rect">
              <a:avLst/>
            </a:prstGeom>
            <a:noFill/>
          </p:spPr>
          <p:txBody>
            <a:bodyPr wrap="square">
              <a:normAutofit/>
            </a:bodyPr>
            <a:lstStyle/>
            <a:p>
              <a:pPr algn="ctr">
                <a:lnSpc>
                  <a:spcPct val="90000"/>
                </a:lnSpc>
                <a:spcAft>
                  <a:spcPts val="600"/>
                </a:spcAft>
              </a:pPr>
              <a:r>
                <a:rPr lang="en-US" sz="1600">
                  <a:latin typeface="Bahnschrift" panose="020B0502040204020203" pitchFamily="34" charset="0"/>
                </a:rPr>
                <a:t>Digital Twin Use Cases</a:t>
              </a:r>
            </a:p>
          </p:txBody>
        </p:sp>
      </p:grpSp>
    </p:spTree>
    <p:extLst>
      <p:ext uri="{BB962C8B-B14F-4D97-AF65-F5344CB8AC3E}">
        <p14:creationId xmlns:p14="http://schemas.microsoft.com/office/powerpoint/2010/main" val="113676941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653BAB3C-DCBC-C8CB-CB31-8EB52CEEE262}"/>
              </a:ext>
            </a:extLst>
          </p:cNvPr>
          <p:cNvSpPr>
            <a:spLocks noGrp="1"/>
          </p:cNvSpPr>
          <p:nvPr>
            <p:ph type="title"/>
          </p:nvPr>
        </p:nvSpPr>
        <p:spPr>
          <a:xfrm>
            <a:off x="7534653" y="1602463"/>
            <a:ext cx="4012172" cy="2579923"/>
          </a:xfrm>
        </p:spPr>
        <p:txBody>
          <a:bodyPr vert="horz" lIns="91440" tIns="45720" rIns="91440" bIns="45720" rtlCol="0" anchor="ctr">
            <a:normAutofit/>
          </a:bodyPr>
          <a:lstStyle/>
          <a:p>
            <a:pPr algn="ctr"/>
            <a:r>
              <a:rPr lang="en-US" sz="4000" b="1" kern="1200" dirty="0">
                <a:solidFill>
                  <a:schemeClr val="tx1"/>
                </a:solidFill>
                <a:latin typeface="Bahnschrift" panose="020B0502040204020203" pitchFamily="34" charset="0"/>
              </a:rPr>
              <a:t>Member Contributions</a:t>
            </a:r>
          </a:p>
        </p:txBody>
      </p:sp>
      <p:graphicFrame>
        <p:nvGraphicFramePr>
          <p:cNvPr id="28" name="Table 24">
            <a:extLst>
              <a:ext uri="{FF2B5EF4-FFF2-40B4-BE49-F238E27FC236}">
                <a16:creationId xmlns:a16="http://schemas.microsoft.com/office/drawing/2014/main" id="{A9865EB9-D979-1558-7709-9E0FA290DE47}"/>
              </a:ext>
            </a:extLst>
          </p:cNvPr>
          <p:cNvGraphicFramePr>
            <a:graphicFrameLocks noGrp="1"/>
          </p:cNvGraphicFramePr>
          <p:nvPr>
            <p:extLst>
              <p:ext uri="{D42A27DB-BD31-4B8C-83A1-F6EECF244321}">
                <p14:modId xmlns:p14="http://schemas.microsoft.com/office/powerpoint/2010/main" val="3392026919"/>
              </p:ext>
            </p:extLst>
          </p:nvPr>
        </p:nvGraphicFramePr>
        <p:xfrm>
          <a:off x="621675" y="902221"/>
          <a:ext cx="6589537" cy="5008730"/>
        </p:xfrm>
        <a:graphic>
          <a:graphicData uri="http://schemas.openxmlformats.org/drawingml/2006/table">
            <a:tbl>
              <a:tblPr firstRow="1" bandRow="1">
                <a:tableStyleId>{5940675A-B579-460E-94D1-54222C63F5DA}</a:tableStyleId>
              </a:tblPr>
              <a:tblGrid>
                <a:gridCol w="3097902">
                  <a:extLst>
                    <a:ext uri="{9D8B030D-6E8A-4147-A177-3AD203B41FA5}">
                      <a16:colId xmlns:a16="http://schemas.microsoft.com/office/drawing/2014/main" val="741490541"/>
                    </a:ext>
                  </a:extLst>
                </a:gridCol>
                <a:gridCol w="3491635">
                  <a:extLst>
                    <a:ext uri="{9D8B030D-6E8A-4147-A177-3AD203B41FA5}">
                      <a16:colId xmlns:a16="http://schemas.microsoft.com/office/drawing/2014/main" val="391758514"/>
                    </a:ext>
                  </a:extLst>
                </a:gridCol>
              </a:tblGrid>
              <a:tr h="679454">
                <a:tc>
                  <a:txBody>
                    <a:bodyPr/>
                    <a:lstStyle/>
                    <a:p>
                      <a:pPr algn="ctr"/>
                      <a:r>
                        <a:rPr lang="en-US" sz="1800" b="1" dirty="0">
                          <a:latin typeface="Bahnschrift" panose="020B0502040204020203" pitchFamily="34" charset="0"/>
                        </a:rPr>
                        <a:t>Abubakar</a:t>
                      </a:r>
                    </a:p>
                  </a:txBody>
                  <a:tcPr marL="91818" marR="91818" marT="45909" marB="45909"/>
                </a:tc>
                <a:tc>
                  <a:txBody>
                    <a:bodyPr/>
                    <a:lstStyle/>
                    <a:p>
                      <a:pPr algn="ctr"/>
                      <a:r>
                        <a:rPr lang="en-US" sz="1800" b="1" dirty="0">
                          <a:solidFill>
                            <a:srgbClr val="ED7D31"/>
                          </a:solidFill>
                          <a:latin typeface="Bahnschrift" panose="020B0502040204020203" pitchFamily="34" charset="0"/>
                        </a:rPr>
                        <a:t>Literature Review</a:t>
                      </a:r>
                    </a:p>
                    <a:p>
                      <a:pPr algn="ctr"/>
                      <a:r>
                        <a:rPr lang="en-US" sz="1800" b="0" dirty="0">
                          <a:latin typeface="Bahnschrift" panose="020B0502040204020203" pitchFamily="34" charset="0"/>
                        </a:rPr>
                        <a:t>Researched existing literature</a:t>
                      </a:r>
                    </a:p>
                  </a:txBody>
                  <a:tcPr marL="91818" marR="91818" marT="45909" marB="45909"/>
                </a:tc>
                <a:extLst>
                  <a:ext uri="{0D108BD9-81ED-4DB2-BD59-A6C34878D82A}">
                    <a16:rowId xmlns:a16="http://schemas.microsoft.com/office/drawing/2014/main" val="4138871144"/>
                  </a:ext>
                </a:extLst>
              </a:tr>
              <a:tr h="679454">
                <a:tc>
                  <a:txBody>
                    <a:bodyPr/>
                    <a:lstStyle/>
                    <a:p>
                      <a:pPr algn="ctr"/>
                      <a:r>
                        <a:rPr lang="en-US" sz="1800" b="1" dirty="0">
                          <a:latin typeface="Bahnschrift" panose="020B0502040204020203" pitchFamily="34" charset="0"/>
                        </a:rPr>
                        <a:t>Syeda Fatima Zahra</a:t>
                      </a:r>
                    </a:p>
                  </a:txBody>
                  <a:tcPr marL="91818" marR="91818" marT="45909" marB="45909"/>
                </a:tc>
                <a:tc>
                  <a:txBody>
                    <a:bodyPr/>
                    <a:lstStyle/>
                    <a:p>
                      <a:pPr algn="ctr"/>
                      <a:r>
                        <a:rPr lang="en-US" sz="1800" b="1" dirty="0">
                          <a:solidFill>
                            <a:srgbClr val="ED7D31"/>
                          </a:solidFill>
                          <a:latin typeface="Bahnschrift" panose="020B0502040204020203" pitchFamily="34" charset="0"/>
                        </a:rPr>
                        <a:t>Induction Motor Model</a:t>
                      </a:r>
                    </a:p>
                    <a:p>
                      <a:pPr algn="ctr"/>
                      <a:r>
                        <a:rPr lang="en-US" sz="1800" b="0" dirty="0">
                          <a:latin typeface="Bahnschrift" panose="020B0502040204020203" pitchFamily="34" charset="0"/>
                        </a:rPr>
                        <a:t>Modelled the induction motor</a:t>
                      </a:r>
                    </a:p>
                  </a:txBody>
                  <a:tcPr marL="91818" marR="91818" marT="45909" marB="45909"/>
                </a:tc>
                <a:extLst>
                  <a:ext uri="{0D108BD9-81ED-4DB2-BD59-A6C34878D82A}">
                    <a16:rowId xmlns:a16="http://schemas.microsoft.com/office/drawing/2014/main" val="1181918883"/>
                  </a:ext>
                </a:extLst>
              </a:tr>
              <a:tr h="954908">
                <a:tc>
                  <a:txBody>
                    <a:bodyPr/>
                    <a:lstStyle/>
                    <a:p>
                      <a:pPr algn="ctr"/>
                      <a:r>
                        <a:rPr lang="en-US" sz="1800" b="1" dirty="0">
                          <a:latin typeface="Bahnschrift" panose="020B0502040204020203" pitchFamily="34" charset="0"/>
                        </a:rPr>
                        <a:t>Danial Ahmad</a:t>
                      </a:r>
                    </a:p>
                  </a:txBody>
                  <a:tcPr marL="91818" marR="91818" marT="45909" marB="45909"/>
                </a:tc>
                <a:tc>
                  <a:txBody>
                    <a:bodyPr/>
                    <a:lstStyle/>
                    <a:p>
                      <a:pPr algn="ctr"/>
                      <a:r>
                        <a:rPr lang="en-US" sz="1800" b="1" dirty="0">
                          <a:solidFill>
                            <a:srgbClr val="ED7D31"/>
                          </a:solidFill>
                          <a:latin typeface="Bahnschrift" panose="020B0502040204020203" pitchFamily="34" charset="0"/>
                        </a:rPr>
                        <a:t>Parameter Estimation</a:t>
                      </a:r>
                    </a:p>
                    <a:p>
                      <a:pPr algn="ctr"/>
                      <a:r>
                        <a:rPr lang="en-US" sz="1800" b="0" dirty="0">
                          <a:latin typeface="Bahnschrift" panose="020B0502040204020203" pitchFamily="34" charset="0"/>
                        </a:rPr>
                        <a:t>Created digital twin via design optimization</a:t>
                      </a:r>
                    </a:p>
                  </a:txBody>
                  <a:tcPr marL="91818" marR="91818" marT="45909" marB="45909"/>
                </a:tc>
                <a:extLst>
                  <a:ext uri="{0D108BD9-81ED-4DB2-BD59-A6C34878D82A}">
                    <a16:rowId xmlns:a16="http://schemas.microsoft.com/office/drawing/2014/main" val="2124118949"/>
                  </a:ext>
                </a:extLst>
              </a:tr>
              <a:tr h="1505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latin typeface="Bahnschrift" panose="020B0502040204020203" pitchFamily="34" charset="0"/>
                        </a:rPr>
                        <a:t>Muhammad Umer</a:t>
                      </a:r>
                    </a:p>
                  </a:txBody>
                  <a:tcPr marL="91818" marR="91818" marT="45909" marB="4590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ED7D31"/>
                          </a:solidFill>
                          <a:latin typeface="Bahnschrift" panose="020B0502040204020203" pitchFamily="34" charset="0"/>
                        </a:rPr>
                        <a:t>Fault Generation &amp; Feature Extraction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Bahnschrift" panose="020B0502040204020203" pitchFamily="34" charset="0"/>
                        </a:rPr>
                        <a:t>Created faulty data and extracted statistical features for training the classifier</a:t>
                      </a:r>
                    </a:p>
                  </a:txBody>
                  <a:tcPr marL="91818" marR="91818" marT="45909" marB="45909"/>
                </a:tc>
                <a:extLst>
                  <a:ext uri="{0D108BD9-81ED-4DB2-BD59-A6C34878D82A}">
                    <a16:rowId xmlns:a16="http://schemas.microsoft.com/office/drawing/2014/main" val="3855476972"/>
                  </a:ext>
                </a:extLst>
              </a:tr>
              <a:tr h="0">
                <a:tc>
                  <a:txBody>
                    <a:bodyPr/>
                    <a:lstStyle/>
                    <a:p>
                      <a:pPr algn="ctr"/>
                      <a:r>
                        <a:rPr lang="en-US" sz="1800" b="1" dirty="0">
                          <a:latin typeface="Bahnschrift" panose="020B0502040204020203" pitchFamily="34" charset="0"/>
                        </a:rPr>
                        <a:t>Muhammad Ahmed Mohsin</a:t>
                      </a:r>
                    </a:p>
                  </a:txBody>
                  <a:tcPr marL="91818" marR="91818" marT="45909" marB="45909"/>
                </a:tc>
                <a:tc>
                  <a:txBody>
                    <a:bodyPr/>
                    <a:lstStyle/>
                    <a:p>
                      <a:pPr algn="ctr"/>
                      <a:r>
                        <a:rPr lang="en-US" sz="1800" b="1" dirty="0">
                          <a:solidFill>
                            <a:srgbClr val="ED7D31"/>
                          </a:solidFill>
                          <a:latin typeface="Bahnschrift" panose="020B0502040204020203" pitchFamily="34" charset="0"/>
                        </a:rPr>
                        <a:t>ML Model Training &amp; Testing</a:t>
                      </a:r>
                    </a:p>
                    <a:p>
                      <a:pPr algn="ctr"/>
                      <a:r>
                        <a:rPr lang="en-US" sz="1800" b="0" dirty="0">
                          <a:latin typeface="Bahnschrift" panose="020B0502040204020203" pitchFamily="34" charset="0"/>
                        </a:rPr>
                        <a:t>Trained the machine learning classifier and calculated the confusion matrix</a:t>
                      </a:r>
                    </a:p>
                  </a:txBody>
                  <a:tcPr marL="91818" marR="91818" marT="45909" marB="45909"/>
                </a:tc>
                <a:extLst>
                  <a:ext uri="{0D108BD9-81ED-4DB2-BD59-A6C34878D82A}">
                    <a16:rowId xmlns:a16="http://schemas.microsoft.com/office/drawing/2014/main" val="1668120371"/>
                  </a:ext>
                </a:extLst>
              </a:tr>
            </a:tbl>
          </a:graphicData>
        </a:graphic>
      </p:graphicFrame>
    </p:spTree>
    <p:extLst>
      <p:ext uri="{BB962C8B-B14F-4D97-AF65-F5344CB8AC3E}">
        <p14:creationId xmlns:p14="http://schemas.microsoft.com/office/powerpoint/2010/main" val="249370136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8828-D863-C15A-8DBF-B438AD11755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0F95371-72AB-DFC5-630D-76E60E59244C}"/>
              </a:ext>
            </a:extLst>
          </p:cNvPr>
          <p:cNvSpPr>
            <a:spLocks noGrp="1"/>
          </p:cNvSpPr>
          <p:nvPr>
            <p:ph idx="1"/>
          </p:nvPr>
        </p:nvSpPr>
        <p:spPr/>
        <p:txBody>
          <a:bodyPr/>
          <a:lstStyle/>
          <a:p>
            <a:endParaRPr lang="en-US" dirty="0"/>
          </a:p>
        </p:txBody>
      </p:sp>
      <p:sp useBgFill="1">
        <p:nvSpPr>
          <p:cNvPr id="4" name="Rectangle 3">
            <a:extLst>
              <a:ext uri="{FF2B5EF4-FFF2-40B4-BE49-F238E27FC236}">
                <a16:creationId xmlns:a16="http://schemas.microsoft.com/office/drawing/2014/main" id="{5425866A-753F-06CF-99A5-4C104896A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143EF25-FCD7-9CDC-866C-AA33D179DFE4}"/>
              </a:ext>
            </a:extLst>
          </p:cNvPr>
          <p:cNvSpPr txBox="1">
            <a:spLocks/>
          </p:cNvSpPr>
          <p:nvPr/>
        </p:nvSpPr>
        <p:spPr>
          <a:xfrm>
            <a:off x="3994419" y="486184"/>
            <a:ext cx="73639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ahnschrift" panose="020B0502040204020203" pitchFamily="34" charset="0"/>
              </a:rPr>
              <a:t>References</a:t>
            </a:r>
            <a:endParaRPr lang="en-US" b="1" dirty="0">
              <a:latin typeface="Bahnschrift" panose="020B0502040204020203" pitchFamily="34" charset="0"/>
            </a:endParaRPr>
          </a:p>
        </p:txBody>
      </p:sp>
      <p:pic>
        <p:nvPicPr>
          <p:cNvPr id="6" name="Picture 4" descr="MATLAB - Wikipedia">
            <a:extLst>
              <a:ext uri="{FF2B5EF4-FFF2-40B4-BE49-F238E27FC236}">
                <a16:creationId xmlns:a16="http://schemas.microsoft.com/office/drawing/2014/main" id="{21F7840A-777E-5B0C-ECF8-E75F1D8212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 r="1405" b="-3"/>
          <a:stretch/>
        </p:blipFill>
        <p:spPr bwMode="auto">
          <a:xfrm>
            <a:off x="1006155" y="4507075"/>
            <a:ext cx="1982110" cy="1800000"/>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2" descr="Image result for google scholar">
            <a:extLst>
              <a:ext uri="{FF2B5EF4-FFF2-40B4-BE49-F238E27FC236}">
                <a16:creationId xmlns:a16="http://schemas.microsoft.com/office/drawing/2014/main" id="{1E59CC49-2B81-6007-32A0-3ED8C95089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
          <a:stretch/>
        </p:blipFill>
        <p:spPr bwMode="auto">
          <a:xfrm>
            <a:off x="1097210" y="908998"/>
            <a:ext cx="1800000" cy="1800000"/>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C231FBE-AE20-07CC-72CF-E7C1D3B32334}"/>
              </a:ext>
            </a:extLst>
          </p:cNvPr>
          <p:cNvSpPr txBox="1">
            <a:spLocks/>
          </p:cNvSpPr>
          <p:nvPr/>
        </p:nvSpPr>
        <p:spPr>
          <a:xfrm>
            <a:off x="3994419" y="1955737"/>
            <a:ext cx="736399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latin typeface="Bahnschrift" panose="020B0502040204020203" pitchFamily="34" charset="0"/>
              </a:rPr>
              <a:t>Stocco</a:t>
            </a:r>
            <a:r>
              <a:rPr lang="en-US" sz="1800" dirty="0">
                <a:latin typeface="Bahnschrift" panose="020B0502040204020203" pitchFamily="34" charset="0"/>
              </a:rPr>
              <a:t>, Flavio. "Digital Twin technology for induction motor drives." (2020)</a:t>
            </a:r>
          </a:p>
          <a:p>
            <a:r>
              <a:rPr lang="en-US" sz="1800" dirty="0" err="1">
                <a:latin typeface="Bahnschrift" panose="020B0502040204020203" pitchFamily="34" charset="0"/>
              </a:rPr>
              <a:t>Rassõlkin</a:t>
            </a:r>
            <a:r>
              <a:rPr lang="en-US" sz="1800" dirty="0">
                <a:latin typeface="Bahnschrift" panose="020B0502040204020203" pitchFamily="34" charset="0"/>
              </a:rPr>
              <a:t>, Anton, Viktor </a:t>
            </a:r>
            <a:r>
              <a:rPr lang="en-US" sz="1800" dirty="0" err="1">
                <a:latin typeface="Bahnschrift" panose="020B0502040204020203" pitchFamily="34" charset="0"/>
              </a:rPr>
              <a:t>Rjabtšikov</a:t>
            </a:r>
            <a:r>
              <a:rPr lang="en-US" sz="1800" dirty="0">
                <a:latin typeface="Bahnschrift" panose="020B0502040204020203" pitchFamily="34" charset="0"/>
              </a:rPr>
              <a:t>, Toomas </a:t>
            </a:r>
            <a:r>
              <a:rPr lang="en-US" sz="1800" dirty="0" err="1">
                <a:latin typeface="Bahnschrift" panose="020B0502040204020203" pitchFamily="34" charset="0"/>
              </a:rPr>
              <a:t>Vaimann</a:t>
            </a:r>
            <a:r>
              <a:rPr lang="en-US" sz="1800" dirty="0">
                <a:latin typeface="Bahnschrift" panose="020B0502040204020203" pitchFamily="34" charset="0"/>
              </a:rPr>
              <a:t>, Ants </a:t>
            </a:r>
            <a:r>
              <a:rPr lang="en-US" sz="1800" dirty="0" err="1">
                <a:latin typeface="Bahnschrift" panose="020B0502040204020203" pitchFamily="34" charset="0"/>
              </a:rPr>
              <a:t>Kallaste</a:t>
            </a:r>
            <a:r>
              <a:rPr lang="en-US" sz="1800" dirty="0">
                <a:latin typeface="Bahnschrift" panose="020B0502040204020203" pitchFamily="34" charset="0"/>
              </a:rPr>
              <a:t>, Vladimir </a:t>
            </a:r>
            <a:r>
              <a:rPr lang="en-US" sz="1800" dirty="0" err="1">
                <a:latin typeface="Bahnschrift" panose="020B0502040204020203" pitchFamily="34" charset="0"/>
              </a:rPr>
              <a:t>Kuts</a:t>
            </a:r>
            <a:r>
              <a:rPr lang="en-US" sz="1800" dirty="0">
                <a:latin typeface="Bahnschrift" panose="020B0502040204020203" pitchFamily="34" charset="0"/>
              </a:rPr>
              <a:t>, and Andriy </a:t>
            </a:r>
            <a:r>
              <a:rPr lang="en-US" sz="1800" dirty="0" err="1">
                <a:latin typeface="Bahnschrift" panose="020B0502040204020203" pitchFamily="34" charset="0"/>
              </a:rPr>
              <a:t>Partyshev</a:t>
            </a:r>
            <a:r>
              <a:rPr lang="en-US" sz="1800" dirty="0">
                <a:latin typeface="Bahnschrift" panose="020B0502040204020203" pitchFamily="34" charset="0"/>
              </a:rPr>
              <a:t>. "Digital twin of an electrical motor based on empirical performance model." In 2020 XI International Conference on Electrical Power Drive Systems (ICEPDS), pp. 1-4. IEEE, 2020.</a:t>
            </a:r>
          </a:p>
          <a:p>
            <a:r>
              <a:rPr lang="en-US" sz="1800" dirty="0">
                <a:latin typeface="Bahnschrift" panose="020B0502040204020203" pitchFamily="34" charset="0"/>
              </a:rPr>
              <a:t>Lopes, Tiago Drummond, </a:t>
            </a:r>
            <a:r>
              <a:rPr lang="en-US" sz="1800" dirty="0" err="1">
                <a:latin typeface="Bahnschrift" panose="020B0502040204020203" pitchFamily="34" charset="0"/>
              </a:rPr>
              <a:t>Adroaldo</a:t>
            </a:r>
            <a:r>
              <a:rPr lang="en-US" sz="1800" dirty="0">
                <a:latin typeface="Bahnschrift" panose="020B0502040204020203" pitchFamily="34" charset="0"/>
              </a:rPr>
              <a:t> </a:t>
            </a:r>
            <a:r>
              <a:rPr lang="en-US" sz="1800" dirty="0" err="1">
                <a:latin typeface="Bahnschrift" panose="020B0502040204020203" pitchFamily="34" charset="0"/>
              </a:rPr>
              <a:t>Raizer</a:t>
            </a:r>
            <a:r>
              <a:rPr lang="en-US" sz="1800" dirty="0">
                <a:latin typeface="Bahnschrift" panose="020B0502040204020203" pitchFamily="34" charset="0"/>
              </a:rPr>
              <a:t>, and Wilson Valente Júnior. "The Use of Digital Twins in Finite Element for the Study of Induction Motors Faults." Sensors 21, no. 23 (2021): 7833.</a:t>
            </a:r>
          </a:p>
          <a:p>
            <a:r>
              <a:rPr lang="en-US" sz="1800" dirty="0">
                <a:latin typeface="Bahnschrift" panose="020B0502040204020203" pitchFamily="34" charset="0"/>
                <a:hlinkClick r:id="rId4"/>
              </a:rPr>
              <a:t>What is a digital twin? | IBM</a:t>
            </a:r>
            <a:endParaRPr lang="en-US" sz="1800" dirty="0">
              <a:latin typeface="Bahnschrift" panose="020B0502040204020203" pitchFamily="34" charset="0"/>
            </a:endParaRPr>
          </a:p>
          <a:p>
            <a:r>
              <a:rPr lang="en-US" sz="1800" dirty="0">
                <a:latin typeface="Bahnschrift" panose="020B0502040204020203" pitchFamily="34" charset="0"/>
                <a:hlinkClick r:id="rId5"/>
              </a:rPr>
              <a:t>Digital Twin | MATLAB</a:t>
            </a:r>
            <a:endParaRPr lang="en-US" sz="1800" dirty="0">
              <a:latin typeface="Bahnschrift" panose="020B0502040204020203" pitchFamily="34" charset="0"/>
            </a:endParaRPr>
          </a:p>
        </p:txBody>
      </p:sp>
      <p:pic>
        <p:nvPicPr>
          <p:cNvPr id="9" name="Picture 2" descr="IBM - Wikipedia">
            <a:extLst>
              <a:ext uri="{FF2B5EF4-FFF2-40B4-BE49-F238E27FC236}">
                <a16:creationId xmlns:a16="http://schemas.microsoft.com/office/drawing/2014/main" id="{9D26C0B7-B0A0-1B65-AC80-B6348C5F2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18" y="3108401"/>
            <a:ext cx="2492984" cy="99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23131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50EE-2806-B345-6267-F946E0645B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0C665C-20FC-9DB8-4462-D57FD9507E40}"/>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2D5DD088-25C7-3690-F8DA-9AB72C1D2C2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Feedback</a:t>
            </a:r>
            <a:endParaRPr lang="en-US" dirty="0"/>
          </a:p>
        </p:txBody>
      </p:sp>
      <p:sp>
        <p:nvSpPr>
          <p:cNvPr id="5" name="Rectangle 4">
            <a:extLst>
              <a:ext uri="{FF2B5EF4-FFF2-40B4-BE49-F238E27FC236}">
                <a16:creationId xmlns:a16="http://schemas.microsoft.com/office/drawing/2014/main" id="{214C5DBF-3EF6-C506-1F68-EE9A42378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C83CB899-3352-3D97-1B59-242FF570B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 name="Freeform: Shape 20">
            <a:extLst>
              <a:ext uri="{FF2B5EF4-FFF2-40B4-BE49-F238E27FC236}">
                <a16:creationId xmlns:a16="http://schemas.microsoft.com/office/drawing/2014/main" id="{7025A0CC-47DE-1B37-6034-C5E18417F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 name="Freeform: Shape 7">
            <a:extLst>
              <a:ext uri="{FF2B5EF4-FFF2-40B4-BE49-F238E27FC236}">
                <a16:creationId xmlns:a16="http://schemas.microsoft.com/office/drawing/2014/main" id="{F27E2366-3522-0404-8E09-F463E76D4F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Freeform: Shape 8">
            <a:extLst>
              <a:ext uri="{FF2B5EF4-FFF2-40B4-BE49-F238E27FC236}">
                <a16:creationId xmlns:a16="http://schemas.microsoft.com/office/drawing/2014/main" id="{D4699F49-313B-6AB5-E2D9-C851337A2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Rectangle 26">
            <a:extLst>
              <a:ext uri="{FF2B5EF4-FFF2-40B4-BE49-F238E27FC236}">
                <a16:creationId xmlns:a16="http://schemas.microsoft.com/office/drawing/2014/main" id="{87383867-6459-262B-FD96-BA3359FC2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28">
            <a:extLst>
              <a:ext uri="{FF2B5EF4-FFF2-40B4-BE49-F238E27FC236}">
                <a16:creationId xmlns:a16="http://schemas.microsoft.com/office/drawing/2014/main" id="{4711A244-D492-38C9-B8E7-A0117DA55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30">
            <a:extLst>
              <a:ext uri="{FF2B5EF4-FFF2-40B4-BE49-F238E27FC236}">
                <a16:creationId xmlns:a16="http://schemas.microsoft.com/office/drawing/2014/main" id="{C751A371-9817-CF4C-8DBD-9D2778052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3658" y="727769"/>
            <a:ext cx="6964685"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AB92A052-9102-D8AE-8A93-7B2C0E7A17F4}"/>
              </a:ext>
            </a:extLst>
          </p:cNvPr>
          <p:cNvSpPr txBox="1">
            <a:spLocks/>
          </p:cNvSpPr>
          <p:nvPr/>
        </p:nvSpPr>
        <p:spPr>
          <a:xfrm>
            <a:off x="2886765" y="1495956"/>
            <a:ext cx="6418471" cy="26920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a:solidFill>
                  <a:schemeClr val="bg1"/>
                </a:solidFill>
                <a:latin typeface="Bahnschrift" panose="020B0502040204020203" pitchFamily="34" charset="0"/>
              </a:rPr>
              <a:t>Thank You</a:t>
            </a:r>
            <a:endParaRPr lang="en-US" sz="6600" b="1" dirty="0">
              <a:solidFill>
                <a:schemeClr val="bg1"/>
              </a:solidFill>
              <a:latin typeface="Bahnschrift" panose="020B0502040204020203" pitchFamily="34" charset="0"/>
            </a:endParaRPr>
          </a:p>
        </p:txBody>
      </p:sp>
      <p:sp>
        <p:nvSpPr>
          <p:cNvPr id="14" name="Content Placeholder 2">
            <a:extLst>
              <a:ext uri="{FF2B5EF4-FFF2-40B4-BE49-F238E27FC236}">
                <a16:creationId xmlns:a16="http://schemas.microsoft.com/office/drawing/2014/main" id="{1E307C63-1BC3-CFD5-03FA-3E21046E2071}"/>
              </a:ext>
            </a:extLst>
          </p:cNvPr>
          <p:cNvSpPr txBox="1">
            <a:spLocks/>
          </p:cNvSpPr>
          <p:nvPr/>
        </p:nvSpPr>
        <p:spPr>
          <a:xfrm>
            <a:off x="2886765" y="4414123"/>
            <a:ext cx="6418471" cy="10179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solidFill>
                  <a:schemeClr val="bg1"/>
                </a:solidFill>
                <a:latin typeface="Bahnschrift" panose="020B0502040204020203" pitchFamily="34" charset="0"/>
              </a:rPr>
              <a:t>Any Questions?</a:t>
            </a:r>
            <a:endParaRPr lang="en-US" b="1" dirty="0">
              <a:solidFill>
                <a:schemeClr val="bg1"/>
              </a:solidFill>
              <a:latin typeface="Bahnschrift" panose="020B0502040204020203" pitchFamily="34" charset="0"/>
            </a:endParaRPr>
          </a:p>
        </p:txBody>
      </p:sp>
      <p:sp>
        <p:nvSpPr>
          <p:cNvPr id="15" name="Freeform: Shape 32">
            <a:extLst>
              <a:ext uri="{FF2B5EF4-FFF2-40B4-BE49-F238E27FC236}">
                <a16:creationId xmlns:a16="http://schemas.microsoft.com/office/drawing/2014/main" id="{8BBEF9D4-0FBA-05DA-39FB-0F76BAA33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16" name="Graphic 212">
            <a:extLst>
              <a:ext uri="{FF2B5EF4-FFF2-40B4-BE49-F238E27FC236}">
                <a16:creationId xmlns:a16="http://schemas.microsoft.com/office/drawing/2014/main" id="{9ABC4A75-AD40-5B96-F310-AB6F475F5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Graphic 212">
            <a:extLst>
              <a:ext uri="{FF2B5EF4-FFF2-40B4-BE49-F238E27FC236}">
                <a16:creationId xmlns:a16="http://schemas.microsoft.com/office/drawing/2014/main" id="{A321BE41-B5BF-B0F0-B14F-A739580C1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9FF53C26-B533-3ECD-899B-062B653DF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19" name="Oval 18">
            <a:extLst>
              <a:ext uri="{FF2B5EF4-FFF2-40B4-BE49-F238E27FC236}">
                <a16:creationId xmlns:a16="http://schemas.microsoft.com/office/drawing/2014/main" id="{AFBE18AF-EEA5-E318-3E1B-2E0C0EBD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E5E581A8-ADD3-84A1-8BFE-8FFDD0D4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1" name="Graphic 185">
            <a:extLst>
              <a:ext uri="{FF2B5EF4-FFF2-40B4-BE49-F238E27FC236}">
                <a16:creationId xmlns:a16="http://schemas.microsoft.com/office/drawing/2014/main" id="{D220694E-D36F-6450-1ED9-2C2CC31F411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2" name="Freeform: Shape 21">
              <a:extLst>
                <a:ext uri="{FF2B5EF4-FFF2-40B4-BE49-F238E27FC236}">
                  <a16:creationId xmlns:a16="http://schemas.microsoft.com/office/drawing/2014/main" id="{FCDC2563-FADB-79AC-1C0D-2077BFEF6B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92839780-A472-9084-FA46-6991CE19D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462605BD-1F35-1ED2-53CA-CBBE699C8A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59EF6F5-8113-47A2-F10D-A2F41D2F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2670317-A9CF-B1A6-80FB-6FB38FDF2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97529482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DCD64D-6AE5-739C-4F0C-FA048394372D}"/>
              </a:ext>
            </a:extLst>
          </p:cNvPr>
          <p:cNvSpPr>
            <a:spLocks noGrp="1"/>
          </p:cNvSpPr>
          <p:nvPr>
            <p:ph type="title"/>
          </p:nvPr>
        </p:nvSpPr>
        <p:spPr>
          <a:xfrm>
            <a:off x="621792" y="1161288"/>
            <a:ext cx="3602736" cy="4526280"/>
          </a:xfrm>
        </p:spPr>
        <p:txBody>
          <a:bodyPr>
            <a:normAutofit/>
          </a:bodyPr>
          <a:lstStyle/>
          <a:p>
            <a:pPr algn="ctr"/>
            <a:r>
              <a:rPr lang="en-US" sz="3600" b="1" dirty="0">
                <a:latin typeface="Bahnschrift" panose="020B0502040204020203" pitchFamily="34" charset="0"/>
              </a:rPr>
              <a:t>Introduction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1A2A382A-8AB6-070C-F2C1-0164F1C48AB6}"/>
              </a:ext>
            </a:extLst>
          </p:cNvPr>
          <p:cNvGraphicFramePr>
            <a:graphicFrameLocks noGrp="1"/>
          </p:cNvGraphicFramePr>
          <p:nvPr>
            <p:ph idx="1"/>
            <p:extLst>
              <p:ext uri="{D42A27DB-BD31-4B8C-83A1-F6EECF244321}">
                <p14:modId xmlns:p14="http://schemas.microsoft.com/office/powerpoint/2010/main" val="2527389315"/>
              </p:ext>
            </p:extLst>
          </p:nvPr>
        </p:nvGraphicFramePr>
        <p:xfrm>
          <a:off x="5433269" y="645104"/>
          <a:ext cx="5916603" cy="5558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11316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2">
            <a:extLst>
              <a:ext uri="{FF2B5EF4-FFF2-40B4-BE49-F238E27FC236}">
                <a16:creationId xmlns:a16="http://schemas.microsoft.com/office/drawing/2014/main" id="{CCA645A5-2DA4-F62E-DFA6-F64873E636C1}"/>
              </a:ext>
            </a:extLst>
          </p:cNvPr>
          <p:cNvSpPr>
            <a:spLocks noGrp="1"/>
          </p:cNvSpPr>
          <p:nvPr>
            <p:ph type="title"/>
          </p:nvPr>
        </p:nvSpPr>
        <p:spPr>
          <a:xfrm>
            <a:off x="1115568" y="548640"/>
            <a:ext cx="10168128" cy="1179576"/>
          </a:xfrm>
        </p:spPr>
        <p:txBody>
          <a:bodyPr>
            <a:normAutofit/>
          </a:bodyPr>
          <a:lstStyle/>
          <a:p>
            <a:r>
              <a:rPr lang="en-US" sz="4000" b="1" dirty="0">
                <a:latin typeface="Bahnschrift" panose="020B0502040204020203" pitchFamily="34" charset="0"/>
              </a:rPr>
              <a:t>Adoption Prediction</a:t>
            </a:r>
          </a:p>
        </p:txBody>
      </p:sp>
      <p:sp>
        <p:nvSpPr>
          <p:cNvPr id="30" name="Rectangle 29">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4D15A59-30C0-8B78-3260-ECFB4C50D2FE}"/>
              </a:ext>
            </a:extLst>
          </p:cNvPr>
          <p:cNvPicPr>
            <a:picLocks noChangeAspect="1"/>
          </p:cNvPicPr>
          <p:nvPr/>
        </p:nvPicPr>
        <p:blipFill rotWithShape="1">
          <a:blip r:embed="rId2">
            <a:extLst>
              <a:ext uri="{28A0092B-C50C-407E-A947-70E740481C1C}">
                <a14:useLocalDpi xmlns:a14="http://schemas.microsoft.com/office/drawing/2010/main" val="0"/>
              </a:ext>
            </a:extLst>
          </a:blip>
          <a:srcRect l="360" r="621" b="2"/>
          <a:stretch/>
        </p:blipFill>
        <p:spPr>
          <a:xfrm>
            <a:off x="3563364" y="2700252"/>
            <a:ext cx="8061708" cy="3582258"/>
          </a:xfrm>
          <a:prstGeom prst="rect">
            <a:avLst/>
          </a:prstGeom>
        </p:spPr>
      </p:pic>
      <p:sp>
        <p:nvSpPr>
          <p:cNvPr id="57" name="TextBox 56">
            <a:extLst>
              <a:ext uri="{FF2B5EF4-FFF2-40B4-BE49-F238E27FC236}">
                <a16:creationId xmlns:a16="http://schemas.microsoft.com/office/drawing/2014/main" id="{DD5A21AB-0C2F-5B2D-19EE-E01F549EB77A}"/>
              </a:ext>
            </a:extLst>
          </p:cNvPr>
          <p:cNvSpPr txBox="1"/>
          <p:nvPr/>
        </p:nvSpPr>
        <p:spPr>
          <a:xfrm>
            <a:off x="566928" y="2244060"/>
            <a:ext cx="11167446" cy="2246769"/>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Bahnschrift" panose="020B0502040204020203" pitchFamily="34" charset="0"/>
              </a:rPr>
              <a:t>Growing market share</a:t>
            </a:r>
          </a:p>
          <a:p>
            <a:pPr marL="457200" indent="-457200">
              <a:buFont typeface="Arial" panose="020B0604020202020204" pitchFamily="34" charset="0"/>
              <a:buChar char="•"/>
            </a:pPr>
            <a:r>
              <a:rPr lang="en-US" sz="2800" dirty="0">
                <a:latin typeface="Bahnschrift" panose="020B0502040204020203" pitchFamily="34" charset="0"/>
              </a:rPr>
              <a:t>Adoption by tech-giants</a:t>
            </a:r>
          </a:p>
          <a:p>
            <a:pPr marL="914400" lvl="1" indent="-457200">
              <a:buFont typeface="Arial" panose="020B0604020202020204" pitchFamily="34" charset="0"/>
              <a:buChar char="•"/>
            </a:pPr>
            <a:r>
              <a:rPr lang="en-US" sz="2800" b="1" dirty="0">
                <a:solidFill>
                  <a:srgbClr val="ED7D31"/>
                </a:solidFill>
                <a:latin typeface="Bahnschrift" panose="020B0502040204020203" pitchFamily="34" charset="0"/>
              </a:rPr>
              <a:t>IBM</a:t>
            </a:r>
          </a:p>
          <a:p>
            <a:pPr marL="914400" lvl="1" indent="-457200">
              <a:buFont typeface="Arial" panose="020B0604020202020204" pitchFamily="34" charset="0"/>
              <a:buChar char="•"/>
            </a:pPr>
            <a:r>
              <a:rPr lang="en-US" sz="2800" b="1" dirty="0">
                <a:solidFill>
                  <a:srgbClr val="ED7D31"/>
                </a:solidFill>
                <a:latin typeface="Bahnschrift" panose="020B0502040204020203" pitchFamily="34" charset="0"/>
              </a:rPr>
              <a:t>Siemens</a:t>
            </a:r>
          </a:p>
          <a:p>
            <a:pPr marL="914400" lvl="1" indent="-457200">
              <a:buFont typeface="Arial" panose="020B0604020202020204" pitchFamily="34" charset="0"/>
              <a:buChar char="•"/>
            </a:pPr>
            <a:r>
              <a:rPr lang="en-US" sz="2800" b="1" dirty="0">
                <a:solidFill>
                  <a:srgbClr val="ED7D31"/>
                </a:solidFill>
                <a:latin typeface="Bahnschrift" panose="020B0502040204020203" pitchFamily="34" charset="0"/>
              </a:rPr>
              <a:t>Microsoft</a:t>
            </a:r>
          </a:p>
        </p:txBody>
      </p:sp>
    </p:spTree>
    <p:extLst>
      <p:ext uri="{BB962C8B-B14F-4D97-AF65-F5344CB8AC3E}">
        <p14:creationId xmlns:p14="http://schemas.microsoft.com/office/powerpoint/2010/main" val="8467884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924E8E-B96F-6F82-5985-EFA93125760F}"/>
              </a:ext>
            </a:extLst>
          </p:cNvPr>
          <p:cNvSpPr>
            <a:spLocks noGrp="1"/>
          </p:cNvSpPr>
          <p:nvPr>
            <p:ph type="title"/>
          </p:nvPr>
        </p:nvSpPr>
        <p:spPr>
          <a:xfrm>
            <a:off x="838200" y="673770"/>
            <a:ext cx="3220329" cy="2027227"/>
          </a:xfrm>
        </p:spPr>
        <p:txBody>
          <a:bodyPr anchor="t">
            <a:normAutofit/>
          </a:bodyPr>
          <a:lstStyle/>
          <a:p>
            <a:r>
              <a:rPr lang="en-US" sz="5400">
                <a:solidFill>
                  <a:srgbClr val="FFFFFF"/>
                </a:solidFill>
                <a:latin typeface="Bahnschrift" panose="020B0502040204020203" pitchFamily="34" charset="0"/>
              </a:rPr>
              <a:t>Digital Twin</a:t>
            </a:r>
          </a:p>
        </p:txBody>
      </p:sp>
      <p:graphicFrame>
        <p:nvGraphicFramePr>
          <p:cNvPr id="5" name="Content Placeholder 2">
            <a:extLst>
              <a:ext uri="{FF2B5EF4-FFF2-40B4-BE49-F238E27FC236}">
                <a16:creationId xmlns:a16="http://schemas.microsoft.com/office/drawing/2014/main" id="{D5D59012-D73A-3E6D-23B5-894514B67A75}"/>
              </a:ext>
            </a:extLst>
          </p:cNvPr>
          <p:cNvGraphicFramePr>
            <a:graphicFrameLocks noGrp="1"/>
          </p:cNvGraphicFramePr>
          <p:nvPr>
            <p:ph idx="1"/>
            <p:extLst>
              <p:ext uri="{D42A27DB-BD31-4B8C-83A1-F6EECF244321}">
                <p14:modId xmlns:p14="http://schemas.microsoft.com/office/powerpoint/2010/main" val="1577941957"/>
              </p:ext>
            </p:extLst>
          </p:nvPr>
        </p:nvGraphicFramePr>
        <p:xfrm>
          <a:off x="5217024" y="205966"/>
          <a:ext cx="6636191" cy="6446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Digital Twin Solutions | Rescale">
            <a:extLst>
              <a:ext uri="{FF2B5EF4-FFF2-40B4-BE49-F238E27FC236}">
                <a16:creationId xmlns:a16="http://schemas.microsoft.com/office/drawing/2014/main" id="{CFC3AF88-D626-C9F9-C4F4-A4C3D362F1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0783" y="4156394"/>
            <a:ext cx="3520504" cy="230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2740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ED74-E8F4-6B84-0F21-3EB2F9E76D3D}"/>
              </a:ext>
            </a:extLst>
          </p:cNvPr>
          <p:cNvSpPr>
            <a:spLocks noGrp="1"/>
          </p:cNvSpPr>
          <p:nvPr>
            <p:ph type="title"/>
          </p:nvPr>
        </p:nvSpPr>
        <p:spPr/>
        <p:txBody>
          <a:bodyPr/>
          <a:lstStyle/>
          <a:p>
            <a:pPr algn="ctr"/>
            <a:r>
              <a:rPr lang="en-US" b="1" dirty="0">
                <a:latin typeface="Bahnschrift" panose="020B0502040204020203" pitchFamily="34" charset="0"/>
              </a:rPr>
              <a:t>Block Diagram</a:t>
            </a:r>
          </a:p>
        </p:txBody>
      </p:sp>
      <p:pic>
        <p:nvPicPr>
          <p:cNvPr id="7" name="Picture 6">
            <a:extLst>
              <a:ext uri="{FF2B5EF4-FFF2-40B4-BE49-F238E27FC236}">
                <a16:creationId xmlns:a16="http://schemas.microsoft.com/office/drawing/2014/main" id="{9753932B-B787-7CE7-B988-0F021DEE60D1}"/>
              </a:ext>
            </a:extLst>
          </p:cNvPr>
          <p:cNvPicPr>
            <a:picLocks noChangeAspect="1"/>
          </p:cNvPicPr>
          <p:nvPr/>
        </p:nvPicPr>
        <p:blipFill>
          <a:blip r:embed="rId2"/>
          <a:stretch>
            <a:fillRect/>
          </a:stretch>
        </p:blipFill>
        <p:spPr>
          <a:xfrm>
            <a:off x="880188" y="1633648"/>
            <a:ext cx="10431624" cy="4859227"/>
          </a:xfrm>
          <a:prstGeom prst="rect">
            <a:avLst/>
          </a:prstGeom>
        </p:spPr>
      </p:pic>
    </p:spTree>
    <p:extLst>
      <p:ext uri="{BB962C8B-B14F-4D97-AF65-F5344CB8AC3E}">
        <p14:creationId xmlns:p14="http://schemas.microsoft.com/office/powerpoint/2010/main" val="299888633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ED66-3231-513B-A478-025ECFA6DADA}"/>
              </a:ext>
            </a:extLst>
          </p:cNvPr>
          <p:cNvSpPr>
            <a:spLocks noGrp="1"/>
          </p:cNvSpPr>
          <p:nvPr>
            <p:ph type="title"/>
          </p:nvPr>
        </p:nvSpPr>
        <p:spPr/>
        <p:txBody>
          <a:bodyPr/>
          <a:lstStyle/>
          <a:p>
            <a:r>
              <a:rPr lang="en-US" b="1" dirty="0">
                <a:latin typeface="Bahnschrift" panose="020B0502040204020203" pitchFamily="34" charset="0"/>
              </a:rPr>
              <a:t>Model</a:t>
            </a:r>
          </a:p>
        </p:txBody>
      </p:sp>
      <p:pic>
        <p:nvPicPr>
          <p:cNvPr id="7" name="Content Placeholder 6">
            <a:extLst>
              <a:ext uri="{FF2B5EF4-FFF2-40B4-BE49-F238E27FC236}">
                <a16:creationId xmlns:a16="http://schemas.microsoft.com/office/drawing/2014/main" id="{D3D35766-4B4B-A326-2C0B-D978B875DA22}"/>
              </a:ext>
            </a:extLst>
          </p:cNvPr>
          <p:cNvPicPr>
            <a:picLocks noGrp="1" noChangeAspect="1"/>
          </p:cNvPicPr>
          <p:nvPr>
            <p:ph idx="1"/>
          </p:nvPr>
        </p:nvPicPr>
        <p:blipFill>
          <a:blip r:embed="rId2"/>
          <a:stretch>
            <a:fillRect/>
          </a:stretch>
        </p:blipFill>
        <p:spPr>
          <a:xfrm>
            <a:off x="1281252" y="1825625"/>
            <a:ext cx="9629495" cy="4351338"/>
          </a:xfrm>
        </p:spPr>
      </p:pic>
      <p:grpSp>
        <p:nvGrpSpPr>
          <p:cNvPr id="12" name="Group 11">
            <a:extLst>
              <a:ext uri="{FF2B5EF4-FFF2-40B4-BE49-F238E27FC236}">
                <a16:creationId xmlns:a16="http://schemas.microsoft.com/office/drawing/2014/main" id="{68B685B4-DA08-BA04-BD69-3CCD1E8230BA}"/>
              </a:ext>
            </a:extLst>
          </p:cNvPr>
          <p:cNvGrpSpPr/>
          <p:nvPr/>
        </p:nvGrpSpPr>
        <p:grpSpPr>
          <a:xfrm>
            <a:off x="7405735" y="438248"/>
            <a:ext cx="3603279" cy="4802843"/>
            <a:chOff x="7405735" y="438248"/>
            <a:chExt cx="3603279" cy="4802843"/>
          </a:xfrm>
        </p:grpSpPr>
        <p:sp>
          <p:nvSpPr>
            <p:cNvPr id="8" name="Rectangle: Rounded Corners 7">
              <a:extLst>
                <a:ext uri="{FF2B5EF4-FFF2-40B4-BE49-F238E27FC236}">
                  <a16:creationId xmlns:a16="http://schemas.microsoft.com/office/drawing/2014/main" id="{66373378-3AEE-FCD6-5E52-6D86846176E7}"/>
                </a:ext>
              </a:extLst>
            </p:cNvPr>
            <p:cNvSpPr/>
            <p:nvPr/>
          </p:nvSpPr>
          <p:spPr>
            <a:xfrm>
              <a:off x="7405735" y="2064191"/>
              <a:ext cx="3603279" cy="3176900"/>
            </a:xfrm>
            <a:prstGeom prst="roundRect">
              <a:avLst/>
            </a:prstGeom>
            <a:noFill/>
            <a:ln w="762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panose="020B0502040204020203" pitchFamily="34" charset="0"/>
              </a:endParaRPr>
            </a:p>
          </p:txBody>
        </p:sp>
        <p:sp>
          <p:nvSpPr>
            <p:cNvPr id="9" name="Rectangle: Rounded Corners 8">
              <a:extLst>
                <a:ext uri="{FF2B5EF4-FFF2-40B4-BE49-F238E27FC236}">
                  <a16:creationId xmlns:a16="http://schemas.microsoft.com/office/drawing/2014/main" id="{BC4A4F2F-FAF6-9C50-D3CA-9C85D60FE19C}"/>
                </a:ext>
              </a:extLst>
            </p:cNvPr>
            <p:cNvSpPr/>
            <p:nvPr/>
          </p:nvSpPr>
          <p:spPr>
            <a:xfrm>
              <a:off x="7496270" y="438248"/>
              <a:ext cx="3414478" cy="1179316"/>
            </a:xfrm>
            <a:prstGeom prst="roundRect">
              <a:avLst/>
            </a:prstGeom>
            <a:solidFill>
              <a:srgbClr val="ED7D31"/>
            </a:solidFill>
            <a:ln w="762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panose="020B0502040204020203" pitchFamily="34" charset="0"/>
                </a:rPr>
                <a:t>Extracting stator current vectors</a:t>
              </a:r>
            </a:p>
            <a:p>
              <a:pPr algn="ctr"/>
              <a:r>
                <a:rPr lang="en-US" b="1" dirty="0">
                  <a:latin typeface="Bahnschrift" panose="020B0502040204020203" pitchFamily="34" charset="0"/>
                </a:rPr>
                <a:t>(electrical signal sensing)</a:t>
              </a:r>
            </a:p>
          </p:txBody>
        </p:sp>
        <p:cxnSp>
          <p:nvCxnSpPr>
            <p:cNvPr id="11" name="Straight Arrow Connector 10">
              <a:extLst>
                <a:ext uri="{FF2B5EF4-FFF2-40B4-BE49-F238E27FC236}">
                  <a16:creationId xmlns:a16="http://schemas.microsoft.com/office/drawing/2014/main" id="{5ABEE150-BFED-F733-3098-7E4DD9099BCD}"/>
                </a:ext>
              </a:extLst>
            </p:cNvPr>
            <p:cNvCxnSpPr>
              <a:cxnSpLocks/>
              <a:stCxn id="9" idx="2"/>
            </p:cNvCxnSpPr>
            <p:nvPr/>
          </p:nvCxnSpPr>
          <p:spPr>
            <a:xfrm>
              <a:off x="9203509" y="1617564"/>
              <a:ext cx="3865" cy="446627"/>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4032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18F7-66BB-4DC6-A4B4-C4F6667BBB3F}"/>
              </a:ext>
            </a:extLst>
          </p:cNvPr>
          <p:cNvSpPr>
            <a:spLocks noGrp="1"/>
          </p:cNvSpPr>
          <p:nvPr>
            <p:ph type="title"/>
          </p:nvPr>
        </p:nvSpPr>
        <p:spPr>
          <a:xfrm>
            <a:off x="6202418" y="365125"/>
            <a:ext cx="5732880" cy="1325563"/>
          </a:xfrm>
        </p:spPr>
        <p:txBody>
          <a:bodyPr>
            <a:normAutofit/>
          </a:bodyPr>
          <a:lstStyle/>
          <a:p>
            <a:pPr algn="ctr"/>
            <a:r>
              <a:rPr lang="en-US" sz="4000" b="1" dirty="0">
                <a:latin typeface="Bahnschrift" panose="020B0502040204020203" pitchFamily="34" charset="0"/>
              </a:rPr>
              <a:t>Parameter Estimation</a:t>
            </a:r>
          </a:p>
        </p:txBody>
      </p:sp>
      <p:pic>
        <p:nvPicPr>
          <p:cNvPr id="5" name="Content Placeholder 4">
            <a:extLst>
              <a:ext uri="{FF2B5EF4-FFF2-40B4-BE49-F238E27FC236}">
                <a16:creationId xmlns:a16="http://schemas.microsoft.com/office/drawing/2014/main" id="{8B1EB33A-DBC4-DA3E-8AB5-05CA9FBA522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97799" y="365125"/>
            <a:ext cx="5791785" cy="3862843"/>
          </a:xfrm>
        </p:spPr>
      </p:pic>
      <p:pic>
        <p:nvPicPr>
          <p:cNvPr id="7" name="Picture 6">
            <a:extLst>
              <a:ext uri="{FF2B5EF4-FFF2-40B4-BE49-F238E27FC236}">
                <a16:creationId xmlns:a16="http://schemas.microsoft.com/office/drawing/2014/main" id="{5A57F436-3BD2-72E5-6792-23AE1A80E91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096000" y="2630032"/>
            <a:ext cx="5839298" cy="3862843"/>
          </a:xfrm>
          <a:prstGeom prst="rect">
            <a:avLst/>
          </a:prstGeom>
        </p:spPr>
      </p:pic>
      <p:grpSp>
        <p:nvGrpSpPr>
          <p:cNvPr id="11" name="Group 10">
            <a:extLst>
              <a:ext uri="{FF2B5EF4-FFF2-40B4-BE49-F238E27FC236}">
                <a16:creationId xmlns:a16="http://schemas.microsoft.com/office/drawing/2014/main" id="{B3A7FE58-7A9C-77F4-A5C3-097E3D2057E3}"/>
              </a:ext>
            </a:extLst>
          </p:cNvPr>
          <p:cNvGrpSpPr/>
          <p:nvPr/>
        </p:nvGrpSpPr>
        <p:grpSpPr>
          <a:xfrm>
            <a:off x="1385982" y="4922447"/>
            <a:ext cx="3596488" cy="1570428"/>
            <a:chOff x="1459449" y="4922447"/>
            <a:chExt cx="3596488" cy="1570428"/>
          </a:xfrm>
        </p:grpSpPr>
        <p:sp>
          <p:nvSpPr>
            <p:cNvPr id="9" name="TextBox 8">
              <a:extLst>
                <a:ext uri="{FF2B5EF4-FFF2-40B4-BE49-F238E27FC236}">
                  <a16:creationId xmlns:a16="http://schemas.microsoft.com/office/drawing/2014/main" id="{3D7B2765-B3CB-4192-C072-8646BD133B94}"/>
                </a:ext>
              </a:extLst>
            </p:cNvPr>
            <p:cNvSpPr txBox="1"/>
            <p:nvPr/>
          </p:nvSpPr>
          <p:spPr>
            <a:xfrm>
              <a:off x="1459449" y="6123543"/>
              <a:ext cx="3596488" cy="369332"/>
            </a:xfrm>
            <a:prstGeom prst="rect">
              <a:avLst/>
            </a:prstGeom>
            <a:noFill/>
          </p:spPr>
          <p:txBody>
            <a:bodyPr wrap="square">
              <a:spAutoFit/>
            </a:bodyPr>
            <a:lstStyle/>
            <a:p>
              <a:pPr algn="ctr"/>
              <a:r>
                <a:rPr lang="en-US" b="0" i="0" dirty="0">
                  <a:effectLst/>
                  <a:latin typeface="Bahnschrift" panose="020B0502040204020203" pitchFamily="34" charset="0"/>
                </a:rPr>
                <a:t>Design Optimization™</a:t>
              </a:r>
              <a:endParaRPr lang="en-US" dirty="0">
                <a:latin typeface="Bahnschrift" panose="020B0502040204020203" pitchFamily="34" charset="0"/>
              </a:endParaRPr>
            </a:p>
          </p:txBody>
        </p:sp>
        <p:grpSp>
          <p:nvGrpSpPr>
            <p:cNvPr id="10" name="Group 9">
              <a:extLst>
                <a:ext uri="{FF2B5EF4-FFF2-40B4-BE49-F238E27FC236}">
                  <a16:creationId xmlns:a16="http://schemas.microsoft.com/office/drawing/2014/main" id="{C772EE51-6341-AB95-9C26-B0521DA9E109}"/>
                </a:ext>
              </a:extLst>
            </p:cNvPr>
            <p:cNvGrpSpPr/>
            <p:nvPr/>
          </p:nvGrpSpPr>
          <p:grpSpPr>
            <a:xfrm>
              <a:off x="1849689" y="4922447"/>
              <a:ext cx="2488004" cy="1080000"/>
              <a:chOff x="1792103" y="4904340"/>
              <a:chExt cx="2488004" cy="1080000"/>
            </a:xfrm>
          </p:grpSpPr>
          <p:pic>
            <p:nvPicPr>
              <p:cNvPr id="2050" name="Picture 2" descr="MATLAB - Wikipedia">
                <a:extLst>
                  <a:ext uri="{FF2B5EF4-FFF2-40B4-BE49-F238E27FC236}">
                    <a16:creationId xmlns:a16="http://schemas.microsoft.com/office/drawing/2014/main" id="{FC30DC17-DC9C-994E-E04F-9BFDBAA628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2103" y="4904340"/>
                <a:ext cx="1202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EA94B61-712B-4465-5CB5-0311CC3476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107" y="4904340"/>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 name="Straight Arrow Connector 14">
            <a:extLst>
              <a:ext uri="{FF2B5EF4-FFF2-40B4-BE49-F238E27FC236}">
                <a16:creationId xmlns:a16="http://schemas.microsoft.com/office/drawing/2014/main" id="{1FAAFE64-1A66-A6B2-AE7B-1DBCBE416D88}"/>
              </a:ext>
            </a:extLst>
          </p:cNvPr>
          <p:cNvCxnSpPr>
            <a:cxnSpLocks/>
          </p:cNvCxnSpPr>
          <p:nvPr/>
        </p:nvCxnSpPr>
        <p:spPr>
          <a:xfrm>
            <a:off x="4597178" y="5535964"/>
            <a:ext cx="1213165" cy="0"/>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D5CBFE-B44C-1A52-F84F-F5E87D893250}"/>
              </a:ext>
            </a:extLst>
          </p:cNvPr>
          <p:cNvCxnSpPr>
            <a:cxnSpLocks/>
          </p:cNvCxnSpPr>
          <p:nvPr/>
        </p:nvCxnSpPr>
        <p:spPr>
          <a:xfrm rot="16200000" flipH="1">
            <a:off x="535309" y="4597545"/>
            <a:ext cx="1096692" cy="780146"/>
          </a:xfrm>
          <a:prstGeom prst="bentConnector3">
            <a:avLst>
              <a:gd name="adj1" fmla="val 100357"/>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AB9AD4C-EF02-88CA-93CA-6AFF7F645F8B}"/>
              </a:ext>
            </a:extLst>
          </p:cNvPr>
          <p:cNvSpPr txBox="1"/>
          <p:nvPr/>
        </p:nvSpPr>
        <p:spPr>
          <a:xfrm>
            <a:off x="6200908" y="1548133"/>
            <a:ext cx="5732881" cy="923330"/>
          </a:xfrm>
          <a:prstGeom prst="rect">
            <a:avLst/>
          </a:prstGeom>
          <a:noFill/>
        </p:spPr>
        <p:txBody>
          <a:bodyPr wrap="square">
            <a:spAutoFit/>
          </a:bodyPr>
          <a:lstStyle/>
          <a:p>
            <a:pPr algn="ctr"/>
            <a:r>
              <a:rPr lang="en-US" b="0" i="0" dirty="0">
                <a:effectLst/>
                <a:latin typeface="Bahnschrift" panose="020B0502040204020203" pitchFamily="34" charset="0"/>
              </a:rPr>
              <a:t>Creation of a digital twin by updating parameters</a:t>
            </a:r>
          </a:p>
          <a:p>
            <a:pPr algn="ctr"/>
            <a:r>
              <a:rPr lang="en-US" b="1" i="0" dirty="0">
                <a:solidFill>
                  <a:srgbClr val="ED7D31"/>
                </a:solidFill>
                <a:effectLst/>
                <a:latin typeface="Bahnschrift" panose="020B0502040204020203" pitchFamily="34" charset="0"/>
              </a:rPr>
              <a:t>{Resistances and Inductances of Rotor and Stator, </a:t>
            </a:r>
            <a:br>
              <a:rPr lang="en-US" b="1" i="0" dirty="0">
                <a:solidFill>
                  <a:srgbClr val="ED7D31"/>
                </a:solidFill>
                <a:effectLst/>
                <a:latin typeface="Bahnschrift" panose="020B0502040204020203" pitchFamily="34" charset="0"/>
              </a:rPr>
            </a:br>
            <a:r>
              <a:rPr lang="en-US" b="1" i="0" dirty="0">
                <a:solidFill>
                  <a:srgbClr val="ED7D31"/>
                </a:solidFill>
                <a:effectLst/>
                <a:latin typeface="Bahnschrift" panose="020B0502040204020203" pitchFamily="34" charset="0"/>
              </a:rPr>
              <a:t>Inertia and Friction factor of IM}</a:t>
            </a:r>
            <a:endParaRPr lang="en-US" b="1" dirty="0">
              <a:solidFill>
                <a:srgbClr val="ED7D31"/>
              </a:solidFill>
              <a:latin typeface="Bahnschrift" panose="020B0502040204020203" pitchFamily="34" charset="0"/>
            </a:endParaRPr>
          </a:p>
        </p:txBody>
      </p:sp>
    </p:spTree>
    <p:extLst>
      <p:ext uri="{BB962C8B-B14F-4D97-AF65-F5344CB8AC3E}">
        <p14:creationId xmlns:p14="http://schemas.microsoft.com/office/powerpoint/2010/main" val="670057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492D23-68C4-A3CD-0D7F-6D70E8B54E9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bright="20000" contrast="-40000"/>
                    </a14:imgEffect>
                  </a14:imgLayer>
                </a14:imgProps>
              </a:ext>
            </a:extLst>
          </a:blip>
          <a:stretch>
            <a:fillRect/>
          </a:stretch>
        </p:blipFill>
        <p:spPr>
          <a:xfrm>
            <a:off x="4933077" y="978019"/>
            <a:ext cx="7045056" cy="5046814"/>
          </a:xfrm>
          <a:prstGeom prst="rect">
            <a:avLst/>
          </a:prstGeom>
        </p:spPr>
      </p:pic>
      <p:pic>
        <p:nvPicPr>
          <p:cNvPr id="12" name="Picture 11">
            <a:extLst>
              <a:ext uri="{FF2B5EF4-FFF2-40B4-BE49-F238E27FC236}">
                <a16:creationId xmlns:a16="http://schemas.microsoft.com/office/drawing/2014/main" id="{BB0BD55C-C26D-B57F-B677-A1C5411773C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443" t="594" r="695"/>
          <a:stretch/>
        </p:blipFill>
        <p:spPr>
          <a:xfrm>
            <a:off x="256301" y="2530500"/>
            <a:ext cx="4676776" cy="3494333"/>
          </a:xfrm>
          <a:prstGeom prst="rect">
            <a:avLst/>
          </a:prstGeom>
        </p:spPr>
      </p:pic>
      <p:sp>
        <p:nvSpPr>
          <p:cNvPr id="15" name="Title 1">
            <a:extLst>
              <a:ext uri="{FF2B5EF4-FFF2-40B4-BE49-F238E27FC236}">
                <a16:creationId xmlns:a16="http://schemas.microsoft.com/office/drawing/2014/main" id="{1EF98809-91F7-94D5-B9A8-8B7EA78625B6}"/>
              </a:ext>
            </a:extLst>
          </p:cNvPr>
          <p:cNvSpPr txBox="1">
            <a:spLocks/>
          </p:cNvSpPr>
          <p:nvPr/>
        </p:nvSpPr>
        <p:spPr>
          <a:xfrm>
            <a:off x="256301" y="978019"/>
            <a:ext cx="467677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ED7D31"/>
                </a:solidFill>
                <a:latin typeface="Bahnschrift" panose="020B0502040204020203" pitchFamily="34" charset="0"/>
              </a:rPr>
              <a:t>Optimization</a:t>
            </a:r>
            <a:r>
              <a:rPr lang="en-US" sz="4000" b="1" dirty="0">
                <a:latin typeface="Bahnschrift" panose="020B0502040204020203" pitchFamily="34" charset="0"/>
              </a:rPr>
              <a:t> Report</a:t>
            </a:r>
          </a:p>
        </p:txBody>
      </p:sp>
    </p:spTree>
    <p:extLst>
      <p:ext uri="{BB962C8B-B14F-4D97-AF65-F5344CB8AC3E}">
        <p14:creationId xmlns:p14="http://schemas.microsoft.com/office/powerpoint/2010/main" val="326856203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18.9"/>
</p:tagLst>
</file>

<file path=ppt/tags/tag2.xml><?xml version="1.0" encoding="utf-8"?>
<p:tagLst xmlns:a="http://schemas.openxmlformats.org/drawingml/2006/main" xmlns:r="http://schemas.openxmlformats.org/officeDocument/2006/relationships" xmlns:p="http://schemas.openxmlformats.org/presentationml/2006/main">
  <p:tag name="TIMING" val="|13.7"/>
</p:tagLst>
</file>

<file path=ppt/tags/tag3.xml><?xml version="1.0" encoding="utf-8"?>
<p:tagLst xmlns:a="http://schemas.openxmlformats.org/drawingml/2006/main" xmlns:r="http://schemas.openxmlformats.org/officeDocument/2006/relationships" xmlns:p="http://schemas.openxmlformats.org/presentationml/2006/main">
  <p:tag name="TIMING" val="|8.2"/>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15.8|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989</Words>
  <Application>Microsoft Office PowerPoint</Application>
  <PresentationFormat>Widescreen</PresentationFormat>
  <Paragraphs>122</Paragraphs>
  <Slides>22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Bahnschrift</vt:lpstr>
      <vt:lpstr>Calibri</vt:lpstr>
      <vt:lpstr>Calibri Light</vt:lpstr>
      <vt:lpstr>Cambria Math</vt:lpstr>
      <vt:lpstr>Office Theme</vt:lpstr>
      <vt:lpstr>Digital Twin of an Induction Motor: Fault Analysis &amp;  Predictive Maintenance</vt:lpstr>
      <vt:lpstr>Introduction</vt:lpstr>
      <vt:lpstr>Introduction</vt:lpstr>
      <vt:lpstr>Adoption Prediction</vt:lpstr>
      <vt:lpstr>Digital Twin</vt:lpstr>
      <vt:lpstr>Block Diagram</vt:lpstr>
      <vt:lpstr>Model</vt:lpstr>
      <vt:lpstr>Parameter Estimation</vt:lpstr>
      <vt:lpstr>PowerPoint Presentation</vt:lpstr>
      <vt:lpstr>Electrical Signals</vt:lpstr>
      <vt:lpstr>Vibration Signals</vt:lpstr>
      <vt:lpstr>Feature Extraction (Stator Current I_a)</vt:lpstr>
      <vt:lpstr>Feature Extraction (Radial Vibrations)</vt:lpstr>
      <vt:lpstr>Feature Extraction (Axial Vibrations)</vt:lpstr>
      <vt:lpstr>Feature Ranking</vt:lpstr>
      <vt:lpstr>Machine Learning: Classifiers</vt:lpstr>
      <vt:lpstr>Predictions</vt:lpstr>
      <vt:lpstr>Challenges &amp; Future Work</vt:lpstr>
      <vt:lpstr>Conclusion</vt:lpstr>
      <vt:lpstr>Member Contributions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Twin of an Induction Motor: Fault Analysis &amp; Prediction</dc:title>
  <dc:creator>Muhammad Umer</dc:creator>
  <cp:lastModifiedBy>Muhammad Umer</cp:lastModifiedBy>
  <cp:revision>167</cp:revision>
  <dcterms:created xsi:type="dcterms:W3CDTF">2022-12-26T14:40:07Z</dcterms:created>
  <dcterms:modified xsi:type="dcterms:W3CDTF">2022-12-28T15:18:26Z</dcterms:modified>
</cp:coreProperties>
</file>